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4" r:id="rId1"/>
  </p:sldMasterIdLst>
  <p:notesMasterIdLst>
    <p:notesMasterId r:id="rId9"/>
  </p:notesMasterIdLst>
  <p:sldIdLst>
    <p:sldId id="256" r:id="rId2"/>
    <p:sldId id="277" r:id="rId3"/>
    <p:sldId id="257" r:id="rId4"/>
    <p:sldId id="272" r:id="rId5"/>
    <p:sldId id="275" r:id="rId6"/>
    <p:sldId id="273" r:id="rId7"/>
    <p:sldId id="276" r:id="rId8"/>
  </p:sldIdLst>
  <p:sldSz cx="7775575" cy="1090771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9" userDrawn="1">
          <p15:clr>
            <a:srgbClr val="A4A3A4"/>
          </p15:clr>
        </p15:guide>
        <p15:guide id="2" pos="453" userDrawn="1">
          <p15:clr>
            <a:srgbClr val="A4A3A4"/>
          </p15:clr>
        </p15:guide>
        <p15:guide id="3" pos="4445" userDrawn="1">
          <p15:clr>
            <a:srgbClr val="A4A3A4"/>
          </p15:clr>
        </p15:guide>
        <p15:guide id="4" orient="horz" pos="6382" userDrawn="1">
          <p15:clr>
            <a:srgbClr val="A4A3A4"/>
          </p15:clr>
        </p15:guide>
        <p15:guide id="5" pos="2449" userDrawn="1">
          <p15:clr>
            <a:srgbClr val="A4A3A4"/>
          </p15:clr>
        </p15:guide>
        <p15:guide id="6" orient="horz" pos="4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0D"/>
    <a:srgbClr val="07105E"/>
    <a:srgbClr val="72A0D8"/>
    <a:srgbClr val="285994"/>
    <a:srgbClr val="9E9E9E"/>
    <a:srgbClr val="E5006E"/>
    <a:srgbClr val="3371BC"/>
    <a:srgbClr val="336FB8"/>
    <a:srgbClr val="7F7F7F"/>
    <a:srgbClr val="59B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24" autoAdjust="0"/>
    <p:restoredTop sz="94660"/>
  </p:normalViewPr>
  <p:slideViewPr>
    <p:cSldViewPr>
      <p:cViewPr varScale="1">
        <p:scale>
          <a:sx n="90" d="100"/>
          <a:sy n="90" d="100"/>
        </p:scale>
        <p:origin x="2580" y="64"/>
      </p:cViewPr>
      <p:guideLst>
        <p:guide orient="horz" pos="739"/>
        <p:guide pos="453"/>
        <p:guide pos="4445"/>
        <p:guide orient="horz" pos="6382"/>
        <p:guide pos="2449"/>
        <p:guide orient="horz" pos="4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DC84D-2B1A-4953-9052-673690A30809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08213" y="1243013"/>
            <a:ext cx="2390775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89114-C274-4A30-B61B-D31D4AF0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6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9007" rtl="0" eaLnBrk="1" latinLnBrk="1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504" algn="l" defTabSz="1019007" rtl="0" eaLnBrk="1" latinLnBrk="1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9007" algn="l" defTabSz="1019007" rtl="0" eaLnBrk="1" latinLnBrk="1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511" algn="l" defTabSz="1019007" rtl="0" eaLnBrk="1" latinLnBrk="1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8015" algn="l" defTabSz="1019007" rtl="0" eaLnBrk="1" latinLnBrk="1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518" algn="l" defTabSz="1019007" rtl="0" eaLnBrk="1" latinLnBrk="1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7022" algn="l" defTabSz="1019007" rtl="0" eaLnBrk="1" latinLnBrk="1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6526" algn="l" defTabSz="1019007" rtl="0" eaLnBrk="1" latinLnBrk="1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6029" algn="l" defTabSz="1019007" rtl="0" eaLnBrk="1" latinLnBrk="1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168" y="1785129"/>
            <a:ext cx="6609239" cy="3797500"/>
          </a:xfrm>
        </p:spPr>
        <p:txBody>
          <a:bodyPr anchor="b"/>
          <a:lstStyle>
            <a:lvl1pPr algn="ctr">
              <a:defRPr sz="510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947" y="5729075"/>
            <a:ext cx="5831681" cy="2633505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757" indent="0" algn="ctr">
              <a:buNone/>
              <a:defRPr sz="1701"/>
            </a:lvl2pPr>
            <a:lvl3pPr marL="777514" indent="0" algn="ctr">
              <a:buNone/>
              <a:defRPr sz="1531"/>
            </a:lvl3pPr>
            <a:lvl4pPr marL="1166271" indent="0" algn="ctr">
              <a:buNone/>
              <a:defRPr sz="1360"/>
            </a:lvl4pPr>
            <a:lvl5pPr marL="1555029" indent="0" algn="ctr">
              <a:buNone/>
              <a:defRPr sz="1360"/>
            </a:lvl5pPr>
            <a:lvl6pPr marL="1943786" indent="0" algn="ctr">
              <a:buNone/>
              <a:defRPr sz="1360"/>
            </a:lvl6pPr>
            <a:lvl7pPr marL="2332543" indent="0" algn="ctr">
              <a:buNone/>
              <a:defRPr sz="1360"/>
            </a:lvl7pPr>
            <a:lvl8pPr marL="2721300" indent="0" algn="ctr">
              <a:buNone/>
              <a:defRPr sz="1360"/>
            </a:lvl8pPr>
            <a:lvl9pPr marL="3110057" indent="0" algn="ctr">
              <a:buNone/>
              <a:defRPr sz="13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59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0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4396" y="580735"/>
            <a:ext cx="1676608" cy="924378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571" y="580735"/>
            <a:ext cx="4932630" cy="924378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1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A713531-C408-4371-9136-0AC2D316F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469" t="-699" b="-1"/>
          <a:stretch/>
        </p:blipFill>
        <p:spPr>
          <a:xfrm>
            <a:off x="0" y="-6567"/>
            <a:ext cx="933363" cy="7488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449784-9D03-4F5A-A9AA-BA91A06AE778}"/>
              </a:ext>
            </a:extLst>
          </p:cNvPr>
          <p:cNvSpPr/>
          <p:nvPr userDrawn="1"/>
        </p:nvSpPr>
        <p:spPr>
          <a:xfrm>
            <a:off x="114300" y="10418713"/>
            <a:ext cx="7661275" cy="48899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209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A5EFAE-08D2-4275-93F8-97E82185B401}"/>
              </a:ext>
            </a:extLst>
          </p:cNvPr>
          <p:cNvSpPr/>
          <p:nvPr userDrawn="1"/>
        </p:nvSpPr>
        <p:spPr>
          <a:xfrm>
            <a:off x="0" y="10418713"/>
            <a:ext cx="532285" cy="488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2" name="Text Box 25">
            <a:extLst>
              <a:ext uri="{FF2B5EF4-FFF2-40B4-BE49-F238E27FC236}">
                <a16:creationId xmlns:a16="http://schemas.microsoft.com/office/drawing/2014/main" id="{D334798C-FB2C-440C-B494-D55E9CD69F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3000" y="10542753"/>
            <a:ext cx="158697" cy="15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>
              <a:defRPr kumimoji="1" sz="9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ix모던고딕 B" pitchFamily="18" charset="-127"/>
              </a:defRPr>
            </a:lvl1pPr>
            <a:lvl2pPr marL="742950" indent="-285750"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2pPr>
            <a:lvl3pPr marL="1143000" indent="-228600"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3pPr>
            <a:lvl4pPr marL="1600200" indent="-228600"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4pPr>
            <a:lvl5pPr marL="2057400" indent="-228600"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9pPr>
          </a:lstStyle>
          <a:p>
            <a:pPr marL="0" algn="ctr" defTabSz="1006846" rtl="0" eaLnBrk="1" latinLnBrk="1" hangingPunct="1"/>
            <a:fld id="{345108D8-9FCC-4C19-88AF-7B05F7CA905F}" type="slidenum">
              <a:rPr lang="en-US" altLang="ko-KR" sz="991" kern="120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pPr marL="0" algn="ctr" defTabSz="1006846" rtl="0" eaLnBrk="1" latinLnBrk="1" hangingPunct="1"/>
              <a:t>‹#›</a:t>
            </a:fld>
            <a:endParaRPr lang="en-US" altLang="ko-KR" sz="991" kern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484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A37A684-751B-48A2-892B-D6EA94421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469" t="-699" b="-1"/>
          <a:stretch/>
        </p:blipFill>
        <p:spPr>
          <a:xfrm>
            <a:off x="0" y="-6567"/>
            <a:ext cx="933363" cy="7488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70250E-0972-47A0-BBDB-44715F7A3692}"/>
              </a:ext>
            </a:extLst>
          </p:cNvPr>
          <p:cNvSpPr/>
          <p:nvPr userDrawn="1"/>
        </p:nvSpPr>
        <p:spPr>
          <a:xfrm>
            <a:off x="0" y="10418713"/>
            <a:ext cx="7775575" cy="48899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209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A5EFAE-08D2-4275-93F8-97E82185B401}"/>
              </a:ext>
            </a:extLst>
          </p:cNvPr>
          <p:cNvSpPr/>
          <p:nvPr userDrawn="1"/>
        </p:nvSpPr>
        <p:spPr>
          <a:xfrm>
            <a:off x="7248933" y="10418713"/>
            <a:ext cx="526642" cy="48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2" name="Text Box 25">
            <a:extLst>
              <a:ext uri="{FF2B5EF4-FFF2-40B4-BE49-F238E27FC236}">
                <a16:creationId xmlns:a16="http://schemas.microsoft.com/office/drawing/2014/main" id="{D334798C-FB2C-440C-B494-D55E9CD69F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77632" y="10542753"/>
            <a:ext cx="158697" cy="15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>
              <a:defRPr kumimoji="1" sz="9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ix모던고딕 B" pitchFamily="18" charset="-127"/>
              </a:defRPr>
            </a:lvl1pPr>
            <a:lvl2pPr marL="742950" indent="-285750"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2pPr>
            <a:lvl3pPr marL="1143000" indent="-228600"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3pPr>
            <a:lvl4pPr marL="1600200" indent="-228600"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4pPr>
            <a:lvl5pPr marL="2057400" indent="-228600"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808080"/>
                </a:solidFill>
                <a:latin typeface="Arial" panose="020B0604020202020204" pitchFamily="34" charset="0"/>
              </a:defRPr>
            </a:lvl9pPr>
          </a:lstStyle>
          <a:p>
            <a:pPr marL="0" algn="ctr" defTabSz="1006846" rtl="0" eaLnBrk="1" latinLnBrk="1" hangingPunct="1"/>
            <a:fld id="{345108D8-9FCC-4C19-88AF-7B05F7CA905F}" type="slidenum">
              <a:rPr lang="en-US" altLang="ko-KR" sz="991" kern="120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pPr marL="0" algn="ctr" defTabSz="1006846" rtl="0" eaLnBrk="1" latinLnBrk="1" hangingPunct="1"/>
              <a:t>‹#›</a:t>
            </a:fld>
            <a:endParaRPr lang="en-US" altLang="ko-KR" sz="991" kern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334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5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522" y="2719357"/>
            <a:ext cx="6706433" cy="4537305"/>
          </a:xfrm>
        </p:spPr>
        <p:txBody>
          <a:bodyPr anchor="b"/>
          <a:lstStyle>
            <a:lvl1pPr>
              <a:defRPr sz="510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522" y="7299586"/>
            <a:ext cx="6706433" cy="2386061"/>
          </a:xfrm>
        </p:spPr>
        <p:txBody>
          <a:bodyPr/>
          <a:lstStyle>
            <a:lvl1pPr marL="0" indent="0">
              <a:buNone/>
              <a:defRPr sz="2041">
                <a:solidFill>
                  <a:schemeClr val="tx1"/>
                </a:solidFill>
              </a:defRPr>
            </a:lvl1pPr>
            <a:lvl2pPr marL="38875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2pPr>
            <a:lvl3pPr marL="777514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3pPr>
            <a:lvl4pPr marL="1166271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5029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786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2543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13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10057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6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71" y="2903673"/>
            <a:ext cx="3304619" cy="69208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6385" y="2903673"/>
            <a:ext cx="3304619" cy="69208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89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580737"/>
            <a:ext cx="6706433" cy="210832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584" y="2673905"/>
            <a:ext cx="3289432" cy="1310440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757" indent="0">
              <a:buNone/>
              <a:defRPr sz="1701" b="1"/>
            </a:lvl2pPr>
            <a:lvl3pPr marL="777514" indent="0">
              <a:buNone/>
              <a:defRPr sz="1531" b="1"/>
            </a:lvl3pPr>
            <a:lvl4pPr marL="1166271" indent="0">
              <a:buNone/>
              <a:defRPr sz="1360" b="1"/>
            </a:lvl4pPr>
            <a:lvl5pPr marL="1555029" indent="0">
              <a:buNone/>
              <a:defRPr sz="1360" b="1"/>
            </a:lvl5pPr>
            <a:lvl6pPr marL="1943786" indent="0">
              <a:buNone/>
              <a:defRPr sz="1360" b="1"/>
            </a:lvl6pPr>
            <a:lvl7pPr marL="2332543" indent="0">
              <a:buNone/>
              <a:defRPr sz="1360" b="1"/>
            </a:lvl7pPr>
            <a:lvl8pPr marL="2721300" indent="0">
              <a:buNone/>
              <a:defRPr sz="1360" b="1"/>
            </a:lvl8pPr>
            <a:lvl9pPr marL="3110057" indent="0">
              <a:buNone/>
              <a:defRPr sz="1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584" y="3984345"/>
            <a:ext cx="3289432" cy="58603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6385" y="2673905"/>
            <a:ext cx="3305632" cy="1310440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757" indent="0">
              <a:buNone/>
              <a:defRPr sz="1701" b="1"/>
            </a:lvl2pPr>
            <a:lvl3pPr marL="777514" indent="0">
              <a:buNone/>
              <a:defRPr sz="1531" b="1"/>
            </a:lvl3pPr>
            <a:lvl4pPr marL="1166271" indent="0">
              <a:buNone/>
              <a:defRPr sz="1360" b="1"/>
            </a:lvl4pPr>
            <a:lvl5pPr marL="1555029" indent="0">
              <a:buNone/>
              <a:defRPr sz="1360" b="1"/>
            </a:lvl5pPr>
            <a:lvl6pPr marL="1943786" indent="0">
              <a:buNone/>
              <a:defRPr sz="1360" b="1"/>
            </a:lvl6pPr>
            <a:lvl7pPr marL="2332543" indent="0">
              <a:buNone/>
              <a:defRPr sz="1360" b="1"/>
            </a:lvl7pPr>
            <a:lvl8pPr marL="2721300" indent="0">
              <a:buNone/>
              <a:defRPr sz="1360" b="1"/>
            </a:lvl8pPr>
            <a:lvl9pPr marL="3110057" indent="0">
              <a:buNone/>
              <a:defRPr sz="13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6385" y="3984345"/>
            <a:ext cx="3305632" cy="58603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5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2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727181"/>
            <a:ext cx="2507825" cy="2545133"/>
          </a:xfrm>
        </p:spPr>
        <p:txBody>
          <a:bodyPr anchor="b"/>
          <a:lstStyle>
            <a:lvl1pPr>
              <a:defRPr sz="272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5632" y="1570511"/>
            <a:ext cx="3936385" cy="7751546"/>
          </a:xfrm>
        </p:spPr>
        <p:txBody>
          <a:bodyPr/>
          <a:lstStyle>
            <a:lvl1pPr>
              <a:defRPr sz="2721"/>
            </a:lvl1pPr>
            <a:lvl2pPr>
              <a:defRPr sz="2381"/>
            </a:lvl2pPr>
            <a:lvl3pPr>
              <a:defRPr sz="2041"/>
            </a:lvl3pPr>
            <a:lvl4pPr>
              <a:defRPr sz="1701"/>
            </a:lvl4pPr>
            <a:lvl5pPr>
              <a:defRPr sz="1701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584" y="3272314"/>
            <a:ext cx="2507825" cy="6062366"/>
          </a:xfrm>
        </p:spPr>
        <p:txBody>
          <a:bodyPr/>
          <a:lstStyle>
            <a:lvl1pPr marL="0" indent="0">
              <a:buNone/>
              <a:defRPr sz="1360"/>
            </a:lvl1pPr>
            <a:lvl2pPr marL="388757" indent="0">
              <a:buNone/>
              <a:defRPr sz="1190"/>
            </a:lvl2pPr>
            <a:lvl3pPr marL="777514" indent="0">
              <a:buNone/>
              <a:defRPr sz="1020"/>
            </a:lvl3pPr>
            <a:lvl4pPr marL="1166271" indent="0">
              <a:buNone/>
              <a:defRPr sz="850"/>
            </a:lvl4pPr>
            <a:lvl5pPr marL="1555029" indent="0">
              <a:buNone/>
              <a:defRPr sz="850"/>
            </a:lvl5pPr>
            <a:lvl6pPr marL="1943786" indent="0">
              <a:buNone/>
              <a:defRPr sz="850"/>
            </a:lvl6pPr>
            <a:lvl7pPr marL="2332543" indent="0">
              <a:buNone/>
              <a:defRPr sz="850"/>
            </a:lvl7pPr>
            <a:lvl8pPr marL="2721300" indent="0">
              <a:buNone/>
              <a:defRPr sz="850"/>
            </a:lvl8pPr>
            <a:lvl9pPr marL="3110057" indent="0">
              <a:buNone/>
              <a:defRPr sz="8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727181"/>
            <a:ext cx="2507825" cy="2545133"/>
          </a:xfrm>
        </p:spPr>
        <p:txBody>
          <a:bodyPr anchor="b"/>
          <a:lstStyle>
            <a:lvl1pPr>
              <a:defRPr sz="272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5632" y="1570511"/>
            <a:ext cx="3936385" cy="7751546"/>
          </a:xfrm>
        </p:spPr>
        <p:txBody>
          <a:bodyPr anchor="t"/>
          <a:lstStyle>
            <a:lvl1pPr marL="0" indent="0">
              <a:buNone/>
              <a:defRPr sz="2721"/>
            </a:lvl1pPr>
            <a:lvl2pPr marL="388757" indent="0">
              <a:buNone/>
              <a:defRPr sz="2381"/>
            </a:lvl2pPr>
            <a:lvl3pPr marL="777514" indent="0">
              <a:buNone/>
              <a:defRPr sz="2041"/>
            </a:lvl3pPr>
            <a:lvl4pPr marL="1166271" indent="0">
              <a:buNone/>
              <a:defRPr sz="1701"/>
            </a:lvl4pPr>
            <a:lvl5pPr marL="1555029" indent="0">
              <a:buNone/>
              <a:defRPr sz="1701"/>
            </a:lvl5pPr>
            <a:lvl6pPr marL="1943786" indent="0">
              <a:buNone/>
              <a:defRPr sz="1701"/>
            </a:lvl6pPr>
            <a:lvl7pPr marL="2332543" indent="0">
              <a:buNone/>
              <a:defRPr sz="1701"/>
            </a:lvl7pPr>
            <a:lvl8pPr marL="2721300" indent="0">
              <a:buNone/>
              <a:defRPr sz="1701"/>
            </a:lvl8pPr>
            <a:lvl9pPr marL="3110057" indent="0">
              <a:buNone/>
              <a:defRPr sz="1701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584" y="3272314"/>
            <a:ext cx="2507825" cy="6062366"/>
          </a:xfrm>
        </p:spPr>
        <p:txBody>
          <a:bodyPr/>
          <a:lstStyle>
            <a:lvl1pPr marL="0" indent="0">
              <a:buNone/>
              <a:defRPr sz="1360"/>
            </a:lvl1pPr>
            <a:lvl2pPr marL="388757" indent="0">
              <a:buNone/>
              <a:defRPr sz="1190"/>
            </a:lvl2pPr>
            <a:lvl3pPr marL="777514" indent="0">
              <a:buNone/>
              <a:defRPr sz="1020"/>
            </a:lvl3pPr>
            <a:lvl4pPr marL="1166271" indent="0">
              <a:buNone/>
              <a:defRPr sz="850"/>
            </a:lvl4pPr>
            <a:lvl5pPr marL="1555029" indent="0">
              <a:buNone/>
              <a:defRPr sz="850"/>
            </a:lvl5pPr>
            <a:lvl6pPr marL="1943786" indent="0">
              <a:buNone/>
              <a:defRPr sz="850"/>
            </a:lvl6pPr>
            <a:lvl7pPr marL="2332543" indent="0">
              <a:buNone/>
              <a:defRPr sz="850"/>
            </a:lvl7pPr>
            <a:lvl8pPr marL="2721300" indent="0">
              <a:buNone/>
              <a:defRPr sz="850"/>
            </a:lvl8pPr>
            <a:lvl9pPr marL="3110057" indent="0">
              <a:buNone/>
              <a:defRPr sz="8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8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71" y="580737"/>
            <a:ext cx="6706433" cy="210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71" y="2903673"/>
            <a:ext cx="6706433" cy="692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571" y="10109836"/>
            <a:ext cx="1749504" cy="580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927AB-0592-4A1D-81EC-FB234F6DA02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5659" y="10109836"/>
            <a:ext cx="2624257" cy="580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1500" y="10109836"/>
            <a:ext cx="1749504" cy="580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8B704-7FB9-45F0-9A59-C719F5C9F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5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62" r:id="rId13"/>
  </p:sldLayoutIdLst>
  <p:txStyles>
    <p:titleStyle>
      <a:lvl1pPr algn="l" defTabSz="777514" rtl="0" eaLnBrk="1" latinLnBrk="1" hangingPunct="1">
        <a:lnSpc>
          <a:spcPct val="90000"/>
        </a:lnSpc>
        <a:spcBef>
          <a:spcPct val="0"/>
        </a:spcBef>
        <a:buNone/>
        <a:defRPr sz="37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79" indent="-194379" algn="l" defTabSz="777514" rtl="0" eaLnBrk="1" latinLnBrk="1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1" kern="1200">
          <a:solidFill>
            <a:schemeClr val="tx1"/>
          </a:solidFill>
          <a:latin typeface="+mn-lt"/>
          <a:ea typeface="+mn-ea"/>
          <a:cs typeface="+mn-cs"/>
        </a:defRPr>
      </a:lvl1pPr>
      <a:lvl2pPr marL="583136" indent="-194379" algn="l" defTabSz="777514" rtl="0" eaLnBrk="1" latinLnBrk="1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971893" indent="-194379" algn="l" defTabSz="777514" rtl="0" eaLnBrk="1" latinLnBrk="1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60650" indent="-194379" algn="l" defTabSz="777514" rtl="0" eaLnBrk="1" latinLnBrk="1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749407" indent="-194379" algn="l" defTabSz="777514" rtl="0" eaLnBrk="1" latinLnBrk="1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2138164" indent="-194379" algn="l" defTabSz="777514" rtl="0" eaLnBrk="1" latinLnBrk="1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526922" indent="-194379" algn="l" defTabSz="777514" rtl="0" eaLnBrk="1" latinLnBrk="1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915679" indent="-194379" algn="l" defTabSz="777514" rtl="0" eaLnBrk="1" latinLnBrk="1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304436" indent="-194379" algn="l" defTabSz="777514" rtl="0" eaLnBrk="1" latinLnBrk="1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514" rtl="0" eaLnBrk="1" latinLnBrk="1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1pPr>
      <a:lvl2pPr marL="388757" algn="l" defTabSz="777514" rtl="0" eaLnBrk="1" latinLnBrk="1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2pPr>
      <a:lvl3pPr marL="777514" algn="l" defTabSz="777514" rtl="0" eaLnBrk="1" latinLnBrk="1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3pPr>
      <a:lvl4pPr marL="1166271" algn="l" defTabSz="777514" rtl="0" eaLnBrk="1" latinLnBrk="1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555029" algn="l" defTabSz="777514" rtl="0" eaLnBrk="1" latinLnBrk="1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1943786" algn="l" defTabSz="777514" rtl="0" eaLnBrk="1" latinLnBrk="1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332543" algn="l" defTabSz="777514" rtl="0" eaLnBrk="1" latinLnBrk="1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721300" algn="l" defTabSz="777514" rtl="0" eaLnBrk="1" latinLnBrk="1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110057" algn="l" defTabSz="777514" rtl="0" eaLnBrk="1" latinLnBrk="1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14.emf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23.png"/><Relationship Id="rId2" Type="http://schemas.openxmlformats.org/officeDocument/2006/relationships/image" Target="../media/image26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29.png"/><Relationship Id="rId15" Type="http://schemas.openxmlformats.org/officeDocument/2006/relationships/image" Target="../media/image22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png"/><Relationship Id="rId4" Type="http://schemas.openxmlformats.org/officeDocument/2006/relationships/image" Target="../media/image38.emf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r="-1"/>
          <a:stretch/>
        </p:blipFill>
        <p:spPr>
          <a:xfrm>
            <a:off x="0" y="0"/>
            <a:ext cx="7785377" cy="1090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897FE7-D961-4E6D-BAA0-9B9C8224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94" y="9932668"/>
            <a:ext cx="1212385" cy="213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5A1D2F-4077-4742-ACEF-8DF932E1C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4" y="3662050"/>
            <a:ext cx="1216579" cy="2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66ADC1-9CD4-4EF6-B690-32F081654543}"/>
              </a:ext>
            </a:extLst>
          </p:cNvPr>
          <p:cNvSpPr/>
          <p:nvPr/>
        </p:nvSpPr>
        <p:spPr>
          <a:xfrm>
            <a:off x="712776" y="1989413"/>
            <a:ext cx="6343605" cy="1695403"/>
          </a:xfrm>
          <a:prstGeom prst="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ED8BD18-C5E9-40AB-BB30-00CC763C46BD}"/>
              </a:ext>
            </a:extLst>
          </p:cNvPr>
          <p:cNvSpPr/>
          <p:nvPr/>
        </p:nvSpPr>
        <p:spPr>
          <a:xfrm>
            <a:off x="712776" y="8644012"/>
            <a:ext cx="6343605" cy="1487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6" name="LcS37">
            <a:extLst>
              <a:ext uri="{FF2B5EF4-FFF2-40B4-BE49-F238E27FC236}">
                <a16:creationId xmlns:a16="http://schemas.microsoft.com/office/drawing/2014/main" id="{125642DF-FCEB-4EA7-B796-ED7FDE4BB1F0}"/>
              </a:ext>
            </a:extLst>
          </p:cNvPr>
          <p:cNvSpPr/>
          <p:nvPr/>
        </p:nvSpPr>
        <p:spPr>
          <a:xfrm>
            <a:off x="969224" y="374656"/>
            <a:ext cx="5005712" cy="39868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65474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15324" eaLnBrk="0" hangingPunct="0">
              <a:buSzPct val="140000"/>
              <a:tabLst>
                <a:tab pos="6040068" algn="l"/>
              </a:tabLst>
              <a:defRPr/>
            </a:pPr>
            <a:r>
              <a:rPr lang="ko-KR" altLang="en-US" sz="1982" spc="-73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2859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  <a:sym typeface="Monotype Sorts"/>
              </a:rPr>
              <a:t>국내 최고의 무인교통단속장비 기업</a:t>
            </a:r>
            <a:endParaRPr lang="ko-KR" altLang="en-US" sz="1982" spc="-73" dirty="0">
              <a:ln w="0">
                <a:solidFill>
                  <a:srgbClr val="0B4355">
                    <a:alpha val="0"/>
                  </a:srgbClr>
                </a:solidFill>
              </a:ln>
              <a:solidFill>
                <a:srgbClr val="28599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  <a:sym typeface="Monotype Sorts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2813AF0-4886-4B3C-9C30-6F097C9D233D}"/>
              </a:ext>
            </a:extLst>
          </p:cNvPr>
          <p:cNvGrpSpPr/>
          <p:nvPr/>
        </p:nvGrpSpPr>
        <p:grpSpPr>
          <a:xfrm>
            <a:off x="615278" y="7781134"/>
            <a:ext cx="6441102" cy="432298"/>
            <a:chOff x="279756" y="3852487"/>
            <a:chExt cx="5849582" cy="392598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D5FF5614-BECD-4586-95A9-1053CD480451}"/>
                </a:ext>
              </a:extLst>
            </p:cNvPr>
            <p:cNvCxnSpPr>
              <a:cxnSpLocks/>
            </p:cNvCxnSpPr>
            <p:nvPr/>
          </p:nvCxnSpPr>
          <p:spPr>
            <a:xfrm>
              <a:off x="3485720" y="4059071"/>
              <a:ext cx="264361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A4EBAC1-D2B5-4118-8950-18B45B365A7E}"/>
                </a:ext>
              </a:extLst>
            </p:cNvPr>
            <p:cNvSpPr txBox="1"/>
            <p:nvPr/>
          </p:nvSpPr>
          <p:spPr>
            <a:xfrm>
              <a:off x="279756" y="3852487"/>
              <a:ext cx="3233465" cy="39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9">
                  <a:solidFill>
                    <a:srgbClr val="E5006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1</a:t>
              </a:r>
              <a:r>
                <a:rPr lang="en-US" altLang="ko-KR" sz="1321"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,2,3 </a:t>
              </a:r>
              <a:r>
                <a:rPr lang="ko-KR" altLang="en-US" sz="1321"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공장 증설로 연간생산능력 </a:t>
              </a:r>
              <a:r>
                <a:rPr lang="en-US" altLang="ko-KR" sz="1321"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5,000</a:t>
              </a:r>
              <a:r>
                <a:rPr lang="ko-KR" altLang="en-US" sz="1321"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대 이상</a:t>
              </a:r>
            </a:p>
          </p:txBody>
        </p:sp>
      </p:grpSp>
      <p:sp>
        <p:nvSpPr>
          <p:cNvPr id="93" name="Text Box 3">
            <a:extLst>
              <a:ext uri="{FF2B5EF4-FFF2-40B4-BE49-F238E27FC236}">
                <a16:creationId xmlns:a16="http://schemas.microsoft.com/office/drawing/2014/main" id="{54897F61-2ECA-4982-9D2F-592675B9F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740" y="2118607"/>
            <a:ext cx="6147988" cy="1424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ko-KR" altLang="en-US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당사는 </a:t>
            </a: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1984</a:t>
            </a:r>
            <a:r>
              <a:rPr lang="ko-KR" altLang="en-US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산업용 </a:t>
            </a: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CCTV </a:t>
            </a:r>
            <a:r>
              <a:rPr lang="ko-KR" altLang="en-US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전문 기업인 오리엔탈전자시스템 주식회사로 출범하여 전량 수입에 의존하던 국내 산업용 </a:t>
            </a: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CCTV</a:t>
            </a:r>
            <a:r>
              <a:rPr lang="ko-KR" altLang="en-US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국산화에 성공하면서 한계 없는 도전을 시작하였습니다</a:t>
            </a: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algn="just" latinLnBrk="0">
              <a:lnSpc>
                <a:spcPct val="150000"/>
              </a:lnSpc>
            </a:pP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1992</a:t>
            </a:r>
            <a:r>
              <a:rPr lang="ko-KR" altLang="en-US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기업 부설연구소 설립을 통해 국내 최초로 무인교통단속장비 개발과 교통정보 수집 장치인 영상식 차량검지기 개발에 성공하였으며</a:t>
            </a: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이를 통해 교통시스템 전문 메이커로써의 면모를 탄탄히 구축해 왔습니다</a:t>
            </a: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algn="just" latinLnBrk="0">
              <a:lnSpc>
                <a:spcPct val="150000"/>
              </a:lnSpc>
            </a:pPr>
            <a:r>
              <a:rPr lang="ko-KR" altLang="en-US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토페스는 무인교통단속장비 국내시장점유율 </a:t>
            </a: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위기업으로</a:t>
            </a: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새로운 시작과 서비스를 다양한 산업군에 적용하여 시민들이 보다 안심하고</a:t>
            </a: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안전하게 삶을 누릴수 있도록 노력하겠습니다</a:t>
            </a:r>
            <a:r>
              <a:rPr lang="en-US" altLang="ko-KR" sz="1046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1046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EAB4A3-F062-48A1-8421-138FEA01BBAE}"/>
              </a:ext>
            </a:extLst>
          </p:cNvPr>
          <p:cNvGrpSpPr/>
          <p:nvPr/>
        </p:nvGrpSpPr>
        <p:grpSpPr>
          <a:xfrm>
            <a:off x="712777" y="8307790"/>
            <a:ext cx="6353509" cy="238333"/>
            <a:chOff x="368300" y="7689304"/>
            <a:chExt cx="5969000" cy="21644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42B45E9-E965-4CAC-A7C8-E75A570530AC}"/>
                </a:ext>
              </a:extLst>
            </p:cNvPr>
            <p:cNvSpPr/>
            <p:nvPr/>
          </p:nvSpPr>
          <p:spPr>
            <a:xfrm>
              <a:off x="368300" y="7689304"/>
              <a:ext cx="1930400" cy="216446"/>
            </a:xfrm>
            <a:prstGeom prst="roundRect">
              <a:avLst>
                <a:gd name="adj" fmla="val 50000"/>
              </a:avLst>
            </a:prstGeom>
            <a:solidFill>
              <a:srgbClr val="2859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4B851158-F254-4BCD-A80C-09392FE46109}"/>
                </a:ext>
              </a:extLst>
            </p:cNvPr>
            <p:cNvSpPr/>
            <p:nvPr/>
          </p:nvSpPr>
          <p:spPr>
            <a:xfrm>
              <a:off x="2387600" y="7689304"/>
              <a:ext cx="1930400" cy="216446"/>
            </a:xfrm>
            <a:prstGeom prst="roundRect">
              <a:avLst>
                <a:gd name="adj" fmla="val 50000"/>
              </a:avLst>
            </a:prstGeom>
            <a:solidFill>
              <a:srgbClr val="2859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39F1CF6-3DFA-428A-BD29-BBFDBADD3A40}"/>
                </a:ext>
              </a:extLst>
            </p:cNvPr>
            <p:cNvSpPr/>
            <p:nvPr/>
          </p:nvSpPr>
          <p:spPr>
            <a:xfrm>
              <a:off x="4406900" y="7689304"/>
              <a:ext cx="1930400" cy="216446"/>
            </a:xfrm>
            <a:prstGeom prst="roundRect">
              <a:avLst>
                <a:gd name="adj" fmla="val 50000"/>
              </a:avLst>
            </a:prstGeom>
            <a:solidFill>
              <a:srgbClr val="2859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</p:grpSp>
      <p:sp>
        <p:nvSpPr>
          <p:cNvPr id="73" name="Rn27">
            <a:extLst>
              <a:ext uri="{FF2B5EF4-FFF2-40B4-BE49-F238E27FC236}">
                <a16:creationId xmlns:a16="http://schemas.microsoft.com/office/drawing/2014/main" id="{6508F31F-072A-4CFB-83F2-127ED3436F90}"/>
              </a:ext>
            </a:extLst>
          </p:cNvPr>
          <p:cNvSpPr/>
          <p:nvPr/>
        </p:nvSpPr>
        <p:spPr>
          <a:xfrm>
            <a:off x="1562158" y="8336516"/>
            <a:ext cx="474182" cy="18652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1019061" fontAlgn="base">
              <a:buClr>
                <a:srgbClr val="969696"/>
              </a:buClr>
              <a:buSzPct val="100000"/>
              <a:tabLst>
                <a:tab pos="974423" algn="l"/>
                <a:tab pos="1465030" algn="l"/>
                <a:tab pos="1953940" algn="l"/>
                <a:tab pos="2441152" algn="l"/>
                <a:tab pos="2931759" algn="l"/>
                <a:tab pos="3418969" algn="l"/>
                <a:tab pos="3907880" algn="l"/>
                <a:tab pos="4398487" algn="l"/>
                <a:tab pos="4885699" algn="l"/>
                <a:tab pos="5374608" algn="l"/>
                <a:tab pos="6352426" algn="l"/>
                <a:tab pos="6841335" algn="l"/>
                <a:tab pos="7330245" algn="l"/>
                <a:tab pos="7817457" algn="l"/>
                <a:tab pos="8306367" algn="l"/>
                <a:tab pos="8796973" algn="l"/>
                <a:tab pos="9284186" algn="l"/>
                <a:tab pos="9773095" algn="l"/>
                <a:tab pos="10262003" algn="l"/>
                <a:tab pos="10750914" algn="l"/>
                <a:tab pos="11239823" algn="l"/>
                <a:tab pos="11728732" algn="l"/>
                <a:tab pos="12217642" algn="l"/>
                <a:tab pos="12704853" algn="l"/>
                <a:tab pos="13193761" algn="l"/>
                <a:tab pos="13684369" algn="l"/>
                <a:tab pos="14171581" algn="l"/>
                <a:tab pos="14660489" algn="l"/>
                <a:tab pos="15149400" algn="l"/>
                <a:tab pos="15636611" algn="l"/>
              </a:tabLst>
              <a:defRPr/>
            </a:pPr>
            <a:r>
              <a:rPr kumimoji="1" lang="ko-KR" altLang="en-US" sz="1212" spc="-97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제</a:t>
            </a:r>
            <a:r>
              <a:rPr kumimoji="1" lang="en-US" altLang="ko-KR" sz="1212" spc="-97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1</a:t>
            </a:r>
            <a:r>
              <a:rPr kumimoji="1" lang="ko-KR" altLang="en-US" sz="1212" spc="-97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공장</a:t>
            </a:r>
            <a:endParaRPr kumimoji="1" lang="en-US" altLang="ko-KR" sz="1212" spc="-97" dirty="0">
              <a:ln>
                <a:solidFill>
                  <a:srgbClr val="969696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92" name="Rn27">
            <a:extLst>
              <a:ext uri="{FF2B5EF4-FFF2-40B4-BE49-F238E27FC236}">
                <a16:creationId xmlns:a16="http://schemas.microsoft.com/office/drawing/2014/main" id="{FDBEAC62-2021-47B9-ACA7-1D3D06C8C691}"/>
              </a:ext>
            </a:extLst>
          </p:cNvPr>
          <p:cNvSpPr/>
          <p:nvPr/>
        </p:nvSpPr>
        <p:spPr>
          <a:xfrm>
            <a:off x="3687763" y="8336516"/>
            <a:ext cx="474182" cy="18652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1019061" fontAlgn="base">
              <a:buClr>
                <a:srgbClr val="969696"/>
              </a:buClr>
              <a:buSzPct val="100000"/>
              <a:tabLst>
                <a:tab pos="974423" algn="l"/>
                <a:tab pos="1465030" algn="l"/>
                <a:tab pos="1953940" algn="l"/>
                <a:tab pos="2441152" algn="l"/>
                <a:tab pos="2931759" algn="l"/>
                <a:tab pos="3418969" algn="l"/>
                <a:tab pos="3907880" algn="l"/>
                <a:tab pos="4398487" algn="l"/>
                <a:tab pos="4885699" algn="l"/>
                <a:tab pos="5374608" algn="l"/>
                <a:tab pos="6352426" algn="l"/>
                <a:tab pos="6841335" algn="l"/>
                <a:tab pos="7330245" algn="l"/>
                <a:tab pos="7817457" algn="l"/>
                <a:tab pos="8306367" algn="l"/>
                <a:tab pos="8796973" algn="l"/>
                <a:tab pos="9284186" algn="l"/>
                <a:tab pos="9773095" algn="l"/>
                <a:tab pos="10262003" algn="l"/>
                <a:tab pos="10750914" algn="l"/>
                <a:tab pos="11239823" algn="l"/>
                <a:tab pos="11728732" algn="l"/>
                <a:tab pos="12217642" algn="l"/>
                <a:tab pos="12704853" algn="l"/>
                <a:tab pos="13193761" algn="l"/>
                <a:tab pos="13684369" algn="l"/>
                <a:tab pos="14171581" algn="l"/>
                <a:tab pos="14660489" algn="l"/>
                <a:tab pos="15149400" algn="l"/>
                <a:tab pos="15636611" algn="l"/>
              </a:tabLst>
              <a:defRPr/>
            </a:pPr>
            <a:r>
              <a:rPr kumimoji="1" lang="ko-KR" altLang="en-US" sz="1212" spc="-97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제</a:t>
            </a:r>
            <a:r>
              <a:rPr kumimoji="1" lang="en-US" altLang="ko-KR" sz="1212" spc="-97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2</a:t>
            </a:r>
            <a:r>
              <a:rPr kumimoji="1" lang="ko-KR" altLang="en-US" sz="1212" spc="-97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공장</a:t>
            </a:r>
            <a:endParaRPr kumimoji="1" lang="en-US" altLang="ko-KR" sz="1212" spc="-97" dirty="0">
              <a:ln>
                <a:solidFill>
                  <a:srgbClr val="969696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99" name="Rn27">
            <a:extLst>
              <a:ext uri="{FF2B5EF4-FFF2-40B4-BE49-F238E27FC236}">
                <a16:creationId xmlns:a16="http://schemas.microsoft.com/office/drawing/2014/main" id="{BD05D5F9-5C36-47CF-97DC-191AF001EA17}"/>
              </a:ext>
            </a:extLst>
          </p:cNvPr>
          <p:cNvSpPr/>
          <p:nvPr/>
        </p:nvSpPr>
        <p:spPr>
          <a:xfrm>
            <a:off x="5850660" y="8336516"/>
            <a:ext cx="474182" cy="18652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1019061" fontAlgn="base">
              <a:buClr>
                <a:srgbClr val="969696"/>
              </a:buClr>
              <a:buSzPct val="100000"/>
              <a:tabLst>
                <a:tab pos="974423" algn="l"/>
                <a:tab pos="1465030" algn="l"/>
                <a:tab pos="1953940" algn="l"/>
                <a:tab pos="2441152" algn="l"/>
                <a:tab pos="2931759" algn="l"/>
                <a:tab pos="3418969" algn="l"/>
                <a:tab pos="3907880" algn="l"/>
                <a:tab pos="4398487" algn="l"/>
                <a:tab pos="4885699" algn="l"/>
                <a:tab pos="5374608" algn="l"/>
                <a:tab pos="6352426" algn="l"/>
                <a:tab pos="6841335" algn="l"/>
                <a:tab pos="7330245" algn="l"/>
                <a:tab pos="7817457" algn="l"/>
                <a:tab pos="8306367" algn="l"/>
                <a:tab pos="8796973" algn="l"/>
                <a:tab pos="9284186" algn="l"/>
                <a:tab pos="9773095" algn="l"/>
                <a:tab pos="10262003" algn="l"/>
                <a:tab pos="10750914" algn="l"/>
                <a:tab pos="11239823" algn="l"/>
                <a:tab pos="11728732" algn="l"/>
                <a:tab pos="12217642" algn="l"/>
                <a:tab pos="12704853" algn="l"/>
                <a:tab pos="13193761" algn="l"/>
                <a:tab pos="13684369" algn="l"/>
                <a:tab pos="14171581" algn="l"/>
                <a:tab pos="14660489" algn="l"/>
                <a:tab pos="15149400" algn="l"/>
                <a:tab pos="15636611" algn="l"/>
              </a:tabLst>
              <a:defRPr/>
            </a:pPr>
            <a:r>
              <a:rPr kumimoji="1" lang="ko-KR" altLang="en-US" sz="1212" spc="-97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제</a:t>
            </a:r>
            <a:r>
              <a:rPr kumimoji="1" lang="en-US" altLang="ko-KR" sz="1212" spc="-97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3</a:t>
            </a:r>
            <a:r>
              <a:rPr kumimoji="1" lang="ko-KR" altLang="en-US" sz="1212" spc="-97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Medium" panose="00000600000000000000" pitchFamily="2" charset="-127"/>
              </a:rPr>
              <a:t>공장</a:t>
            </a:r>
            <a:endParaRPr kumimoji="1" lang="en-US" altLang="ko-KR" sz="1212" spc="-97" dirty="0">
              <a:ln>
                <a:solidFill>
                  <a:srgbClr val="969696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90EB4B-A498-49C8-963E-8BC746D2164A}"/>
              </a:ext>
            </a:extLst>
          </p:cNvPr>
          <p:cNvGrpSpPr/>
          <p:nvPr/>
        </p:nvGrpSpPr>
        <p:grpSpPr>
          <a:xfrm>
            <a:off x="810739" y="8309822"/>
            <a:ext cx="277864" cy="237309"/>
            <a:chOff x="457267" y="7691157"/>
            <a:chExt cx="252346" cy="215516"/>
          </a:xfrm>
        </p:grpSpPr>
        <p:sp>
          <p:nvSpPr>
            <p:cNvPr id="109" name="Rn27">
              <a:extLst>
                <a:ext uri="{FF2B5EF4-FFF2-40B4-BE49-F238E27FC236}">
                  <a16:creationId xmlns:a16="http://schemas.microsoft.com/office/drawing/2014/main" id="{91185C32-B2C4-45D9-AC7A-8D86677B7F8C}"/>
                </a:ext>
              </a:extLst>
            </p:cNvPr>
            <p:cNvSpPr/>
            <p:nvPr/>
          </p:nvSpPr>
          <p:spPr>
            <a:xfrm>
              <a:off x="457267" y="7691157"/>
              <a:ext cx="238590" cy="21551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defTabSz="1019061" fontAlgn="base">
                <a:buClr>
                  <a:srgbClr val="969696"/>
                </a:buClr>
                <a:buSzPct val="100000"/>
                <a:tabLst>
                  <a:tab pos="974423" algn="l"/>
                  <a:tab pos="1465030" algn="l"/>
                  <a:tab pos="1953940" algn="l"/>
                  <a:tab pos="2441152" algn="l"/>
                  <a:tab pos="2931759" algn="l"/>
                  <a:tab pos="3418969" algn="l"/>
                  <a:tab pos="3907880" algn="l"/>
                  <a:tab pos="4398487" algn="l"/>
                  <a:tab pos="4885699" algn="l"/>
                  <a:tab pos="5374608" algn="l"/>
                  <a:tab pos="6352426" algn="l"/>
                  <a:tab pos="6841335" algn="l"/>
                  <a:tab pos="7330245" algn="l"/>
                  <a:tab pos="7817457" algn="l"/>
                  <a:tab pos="8306367" algn="l"/>
                  <a:tab pos="8796973" algn="l"/>
                  <a:tab pos="9284186" algn="l"/>
                  <a:tab pos="9773095" algn="l"/>
                  <a:tab pos="10262003" algn="l"/>
                  <a:tab pos="10750914" algn="l"/>
                  <a:tab pos="11239823" algn="l"/>
                  <a:tab pos="11728732" algn="l"/>
                  <a:tab pos="12217642" algn="l"/>
                  <a:tab pos="12704853" algn="l"/>
                  <a:tab pos="13193761" algn="l"/>
                  <a:tab pos="13684369" algn="l"/>
                  <a:tab pos="14171581" algn="l"/>
                  <a:tab pos="14660489" algn="l"/>
                  <a:tab pos="15149400" algn="l"/>
                  <a:tab pos="15636611" algn="l"/>
                </a:tabLst>
                <a:defRPr/>
              </a:pPr>
              <a:r>
                <a:rPr kumimoji="1" lang="en-US" altLang="ko-KR" sz="1542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9BBCE5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anose="00000600000000000000" pitchFamily="2" charset="-127"/>
                </a:rPr>
                <a:t>01</a:t>
              </a:r>
              <a:endParaRPr kumimoji="1" lang="en-US" altLang="ko-KR" sz="1542" spc="-97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9BBCE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EDBCB54-F4EB-4E33-BE9C-DC12261D7727}"/>
                </a:ext>
              </a:extLst>
            </p:cNvPr>
            <p:cNvCxnSpPr/>
            <p:nvPr/>
          </p:nvCxnSpPr>
          <p:spPr>
            <a:xfrm flipV="1">
              <a:off x="709613" y="7829551"/>
              <a:ext cx="0" cy="76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9A4A3C1-6F1F-4FEA-B110-0E55DD113273}"/>
              </a:ext>
            </a:extLst>
          </p:cNvPr>
          <p:cNvGrpSpPr/>
          <p:nvPr/>
        </p:nvGrpSpPr>
        <p:grpSpPr>
          <a:xfrm>
            <a:off x="2978298" y="8309822"/>
            <a:ext cx="277864" cy="237309"/>
            <a:chOff x="457267" y="7691157"/>
            <a:chExt cx="252346" cy="215516"/>
          </a:xfrm>
        </p:grpSpPr>
        <p:sp>
          <p:nvSpPr>
            <p:cNvPr id="111" name="Rn27">
              <a:extLst>
                <a:ext uri="{FF2B5EF4-FFF2-40B4-BE49-F238E27FC236}">
                  <a16:creationId xmlns:a16="http://schemas.microsoft.com/office/drawing/2014/main" id="{BE92AB31-4A67-467E-B6E5-238400CFC39A}"/>
                </a:ext>
              </a:extLst>
            </p:cNvPr>
            <p:cNvSpPr/>
            <p:nvPr/>
          </p:nvSpPr>
          <p:spPr>
            <a:xfrm>
              <a:off x="457267" y="7691157"/>
              <a:ext cx="238590" cy="21551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defTabSz="1019061" fontAlgn="base">
                <a:buClr>
                  <a:srgbClr val="969696"/>
                </a:buClr>
                <a:buSzPct val="100000"/>
                <a:tabLst>
                  <a:tab pos="974423" algn="l"/>
                  <a:tab pos="1465030" algn="l"/>
                  <a:tab pos="1953940" algn="l"/>
                  <a:tab pos="2441152" algn="l"/>
                  <a:tab pos="2931759" algn="l"/>
                  <a:tab pos="3418969" algn="l"/>
                  <a:tab pos="3907880" algn="l"/>
                  <a:tab pos="4398487" algn="l"/>
                  <a:tab pos="4885699" algn="l"/>
                  <a:tab pos="5374608" algn="l"/>
                  <a:tab pos="6352426" algn="l"/>
                  <a:tab pos="6841335" algn="l"/>
                  <a:tab pos="7330245" algn="l"/>
                  <a:tab pos="7817457" algn="l"/>
                  <a:tab pos="8306367" algn="l"/>
                  <a:tab pos="8796973" algn="l"/>
                  <a:tab pos="9284186" algn="l"/>
                  <a:tab pos="9773095" algn="l"/>
                  <a:tab pos="10262003" algn="l"/>
                  <a:tab pos="10750914" algn="l"/>
                  <a:tab pos="11239823" algn="l"/>
                  <a:tab pos="11728732" algn="l"/>
                  <a:tab pos="12217642" algn="l"/>
                  <a:tab pos="12704853" algn="l"/>
                  <a:tab pos="13193761" algn="l"/>
                  <a:tab pos="13684369" algn="l"/>
                  <a:tab pos="14171581" algn="l"/>
                  <a:tab pos="14660489" algn="l"/>
                  <a:tab pos="15149400" algn="l"/>
                  <a:tab pos="15636611" algn="l"/>
                </a:tabLst>
                <a:defRPr/>
              </a:pPr>
              <a:r>
                <a:rPr kumimoji="1" lang="en-US" altLang="ko-KR" sz="1542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9BBCE5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anose="00000600000000000000" pitchFamily="2" charset="-127"/>
                </a:rPr>
                <a:t>02</a:t>
              </a:r>
              <a:endParaRPr kumimoji="1" lang="en-US" altLang="ko-KR" sz="1542" spc="-97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9BBCE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E765053A-6CA3-4D02-8951-697C62DFAD1C}"/>
                </a:ext>
              </a:extLst>
            </p:cNvPr>
            <p:cNvCxnSpPr/>
            <p:nvPr/>
          </p:nvCxnSpPr>
          <p:spPr>
            <a:xfrm flipV="1">
              <a:off x="709613" y="7829551"/>
              <a:ext cx="0" cy="76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3D9076B-3A5E-4A14-8FC8-91C9AFA948FD}"/>
              </a:ext>
            </a:extLst>
          </p:cNvPr>
          <p:cNvGrpSpPr/>
          <p:nvPr/>
        </p:nvGrpSpPr>
        <p:grpSpPr>
          <a:xfrm>
            <a:off x="5141194" y="8309822"/>
            <a:ext cx="277864" cy="237309"/>
            <a:chOff x="457267" y="7691157"/>
            <a:chExt cx="252346" cy="215516"/>
          </a:xfrm>
        </p:grpSpPr>
        <p:sp>
          <p:nvSpPr>
            <p:cNvPr id="135" name="Rn27">
              <a:extLst>
                <a:ext uri="{FF2B5EF4-FFF2-40B4-BE49-F238E27FC236}">
                  <a16:creationId xmlns:a16="http://schemas.microsoft.com/office/drawing/2014/main" id="{F6CF97A8-FBFE-4BA1-AD0E-BF9EB79B84FD}"/>
                </a:ext>
              </a:extLst>
            </p:cNvPr>
            <p:cNvSpPr/>
            <p:nvPr/>
          </p:nvSpPr>
          <p:spPr>
            <a:xfrm>
              <a:off x="457267" y="7691157"/>
              <a:ext cx="238590" cy="21551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defTabSz="1019061" fontAlgn="base">
                <a:buClr>
                  <a:srgbClr val="969696"/>
                </a:buClr>
                <a:buSzPct val="100000"/>
                <a:tabLst>
                  <a:tab pos="974423" algn="l"/>
                  <a:tab pos="1465030" algn="l"/>
                  <a:tab pos="1953940" algn="l"/>
                  <a:tab pos="2441152" algn="l"/>
                  <a:tab pos="2931759" algn="l"/>
                  <a:tab pos="3418969" algn="l"/>
                  <a:tab pos="3907880" algn="l"/>
                  <a:tab pos="4398487" algn="l"/>
                  <a:tab pos="4885699" algn="l"/>
                  <a:tab pos="5374608" algn="l"/>
                  <a:tab pos="6352426" algn="l"/>
                  <a:tab pos="6841335" algn="l"/>
                  <a:tab pos="7330245" algn="l"/>
                  <a:tab pos="7817457" algn="l"/>
                  <a:tab pos="8306367" algn="l"/>
                  <a:tab pos="8796973" algn="l"/>
                  <a:tab pos="9284186" algn="l"/>
                  <a:tab pos="9773095" algn="l"/>
                  <a:tab pos="10262003" algn="l"/>
                  <a:tab pos="10750914" algn="l"/>
                  <a:tab pos="11239823" algn="l"/>
                  <a:tab pos="11728732" algn="l"/>
                  <a:tab pos="12217642" algn="l"/>
                  <a:tab pos="12704853" algn="l"/>
                  <a:tab pos="13193761" algn="l"/>
                  <a:tab pos="13684369" algn="l"/>
                  <a:tab pos="14171581" algn="l"/>
                  <a:tab pos="14660489" algn="l"/>
                  <a:tab pos="15149400" algn="l"/>
                  <a:tab pos="15636611" algn="l"/>
                </a:tabLst>
                <a:defRPr/>
              </a:pPr>
              <a:r>
                <a:rPr kumimoji="1" lang="en-US" altLang="ko-KR" sz="1542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9BBCE5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anose="00000600000000000000" pitchFamily="2" charset="-127"/>
                </a:rPr>
                <a:t>03</a:t>
              </a:r>
              <a:endParaRPr kumimoji="1" lang="en-US" altLang="ko-KR" sz="1542" spc="-97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9BBCE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76478E5A-F210-4638-8405-4AA0272774EB}"/>
                </a:ext>
              </a:extLst>
            </p:cNvPr>
            <p:cNvCxnSpPr/>
            <p:nvPr/>
          </p:nvCxnSpPr>
          <p:spPr>
            <a:xfrm flipV="1">
              <a:off x="709613" y="7829551"/>
              <a:ext cx="0" cy="76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3184C2-4B11-408B-A2CF-6D5DEE448F6C}"/>
              </a:ext>
            </a:extLst>
          </p:cNvPr>
          <p:cNvSpPr/>
          <p:nvPr/>
        </p:nvSpPr>
        <p:spPr>
          <a:xfrm>
            <a:off x="5113744" y="3986999"/>
            <a:ext cx="1942637" cy="340227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5AB3BD3-032E-467E-A660-152F9A0D0398}"/>
              </a:ext>
            </a:extLst>
          </p:cNvPr>
          <p:cNvGrpSpPr/>
          <p:nvPr/>
        </p:nvGrpSpPr>
        <p:grpSpPr>
          <a:xfrm>
            <a:off x="615278" y="3757481"/>
            <a:ext cx="6441102" cy="432298"/>
            <a:chOff x="279756" y="3852487"/>
            <a:chExt cx="5849582" cy="392598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60B6735-2EE8-42BB-BF9E-8079AB6CA3E0}"/>
                </a:ext>
              </a:extLst>
            </p:cNvPr>
            <p:cNvCxnSpPr>
              <a:cxnSpLocks/>
            </p:cNvCxnSpPr>
            <p:nvPr/>
          </p:nvCxnSpPr>
          <p:spPr>
            <a:xfrm>
              <a:off x="1079405" y="4059071"/>
              <a:ext cx="504993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54A513-5365-4607-96B4-20B91490BC5F}"/>
                </a:ext>
              </a:extLst>
            </p:cNvPr>
            <p:cNvSpPr txBox="1"/>
            <p:nvPr/>
          </p:nvSpPr>
          <p:spPr>
            <a:xfrm>
              <a:off x="279756" y="3852487"/>
              <a:ext cx="996699" cy="39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9">
                  <a:solidFill>
                    <a:srgbClr val="E5006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H</a:t>
              </a:r>
              <a:r>
                <a:rPr lang="en-US" altLang="ko-KR" sz="1321"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ISORY</a:t>
              </a:r>
              <a:endParaRPr lang="ko-KR" altLang="en-US" sz="132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668609A1-6318-463D-8D1D-8D93CD9A3DE2}"/>
              </a:ext>
            </a:extLst>
          </p:cNvPr>
          <p:cNvSpPr/>
          <p:nvPr/>
        </p:nvSpPr>
        <p:spPr>
          <a:xfrm>
            <a:off x="1247428" y="4284879"/>
            <a:ext cx="889410" cy="2991590"/>
          </a:xfrm>
          <a:prstGeom prst="cube">
            <a:avLst>
              <a:gd name="adj" fmla="val 20022"/>
            </a:avLst>
          </a:prstGeom>
          <a:gradFill>
            <a:gsLst>
              <a:gs pos="0">
                <a:schemeClr val="bg1"/>
              </a:gs>
              <a:gs pos="49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85" name="LcS17">
            <a:extLst>
              <a:ext uri="{FF2B5EF4-FFF2-40B4-BE49-F238E27FC236}">
                <a16:creationId xmlns:a16="http://schemas.microsoft.com/office/drawing/2014/main" id="{EAFCFDCC-E11F-43EC-AB3D-D095F5371E2E}"/>
              </a:ext>
            </a:extLst>
          </p:cNvPr>
          <p:cNvSpPr/>
          <p:nvPr/>
        </p:nvSpPr>
        <p:spPr>
          <a:xfrm>
            <a:off x="1237808" y="4290505"/>
            <a:ext cx="899038" cy="186333"/>
          </a:xfrm>
          <a:prstGeom prst="flowChartInputOutpu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en-US" altLang="ko-KR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1984</a:t>
            </a:r>
            <a:r>
              <a:rPr lang="ko-KR" altLang="en-US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ko-KR" altLang="en-US" sz="1211" spc="-85" dirty="0">
              <a:ln w="1270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6" name="LcS17">
            <a:extLst>
              <a:ext uri="{FF2B5EF4-FFF2-40B4-BE49-F238E27FC236}">
                <a16:creationId xmlns:a16="http://schemas.microsoft.com/office/drawing/2014/main" id="{7D481CDB-84FB-4C9E-9986-39F65B35CB4E}"/>
              </a:ext>
            </a:extLst>
          </p:cNvPr>
          <p:cNvSpPr/>
          <p:nvPr/>
        </p:nvSpPr>
        <p:spPr>
          <a:xfrm>
            <a:off x="1237808" y="4689418"/>
            <a:ext cx="899038" cy="186333"/>
          </a:xfrm>
          <a:prstGeom prst="flowChartInputOutpu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en-US" altLang="ko-KR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1992</a:t>
            </a:r>
            <a:r>
              <a:rPr lang="ko-KR" altLang="en-US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en-US" altLang="ko-KR" sz="1211" spc="-85" dirty="0">
              <a:ln w="1270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7" name="LcS17">
            <a:extLst>
              <a:ext uri="{FF2B5EF4-FFF2-40B4-BE49-F238E27FC236}">
                <a16:creationId xmlns:a16="http://schemas.microsoft.com/office/drawing/2014/main" id="{79685CD4-ADCE-40A6-AFD8-FF5C522F3376}"/>
              </a:ext>
            </a:extLst>
          </p:cNvPr>
          <p:cNvSpPr/>
          <p:nvPr/>
        </p:nvSpPr>
        <p:spPr>
          <a:xfrm>
            <a:off x="1237808" y="5088332"/>
            <a:ext cx="899038" cy="186333"/>
          </a:xfrm>
          <a:prstGeom prst="flowChartInputOutpu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en-US" altLang="ko-KR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2001</a:t>
            </a:r>
            <a:r>
              <a:rPr lang="ko-KR" altLang="en-US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ko-KR" altLang="en-US" sz="1211" spc="-85" dirty="0">
              <a:ln w="1270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8" name="LcS17">
            <a:extLst>
              <a:ext uri="{FF2B5EF4-FFF2-40B4-BE49-F238E27FC236}">
                <a16:creationId xmlns:a16="http://schemas.microsoft.com/office/drawing/2014/main" id="{9750F109-E836-4A00-A7BD-54F4F05BE0EF}"/>
              </a:ext>
            </a:extLst>
          </p:cNvPr>
          <p:cNvSpPr/>
          <p:nvPr/>
        </p:nvSpPr>
        <p:spPr>
          <a:xfrm>
            <a:off x="1237808" y="5903100"/>
            <a:ext cx="899038" cy="186333"/>
          </a:xfrm>
          <a:prstGeom prst="flowChartInputOutpu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en-US" altLang="ko-KR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2008</a:t>
            </a:r>
            <a:r>
              <a:rPr lang="ko-KR" altLang="en-US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ko-KR" altLang="en-US" sz="1211" spc="-85" dirty="0">
              <a:ln w="1270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9" name="LcS17">
            <a:extLst>
              <a:ext uri="{FF2B5EF4-FFF2-40B4-BE49-F238E27FC236}">
                <a16:creationId xmlns:a16="http://schemas.microsoft.com/office/drawing/2014/main" id="{953E5723-6B1C-4A43-8CC2-443E21AA8830}"/>
              </a:ext>
            </a:extLst>
          </p:cNvPr>
          <p:cNvSpPr/>
          <p:nvPr/>
        </p:nvSpPr>
        <p:spPr>
          <a:xfrm>
            <a:off x="1237808" y="6693572"/>
            <a:ext cx="899038" cy="186333"/>
          </a:xfrm>
          <a:prstGeom prst="flowChartInputOutpu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en-US" altLang="ko-KR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2017</a:t>
            </a:r>
            <a:r>
              <a:rPr lang="ko-KR" altLang="en-US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ko-KR" altLang="en-US" sz="1211" spc="-85" dirty="0">
              <a:ln w="1270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0" name="LcS17">
            <a:extLst>
              <a:ext uri="{FF2B5EF4-FFF2-40B4-BE49-F238E27FC236}">
                <a16:creationId xmlns:a16="http://schemas.microsoft.com/office/drawing/2014/main" id="{15346932-1AD3-4A19-B225-2B8AAEA658A6}"/>
              </a:ext>
            </a:extLst>
          </p:cNvPr>
          <p:cNvSpPr/>
          <p:nvPr/>
        </p:nvSpPr>
        <p:spPr>
          <a:xfrm>
            <a:off x="1237808" y="7092485"/>
            <a:ext cx="899038" cy="186333"/>
          </a:xfrm>
          <a:prstGeom prst="flowChartInputOutput">
            <a:avLst/>
          </a:prstGeom>
          <a:solidFill>
            <a:srgbClr val="285994"/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en-US" altLang="ko-KR" sz="1211" spc="-85" smtClean="0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2022</a:t>
            </a:r>
            <a:r>
              <a:rPr lang="ko-KR" altLang="en-US" sz="1211" spc="-85" smtClean="0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</a:t>
            </a:r>
            <a:endParaRPr lang="ko-KR" altLang="en-US" sz="1211" spc="-85" dirty="0">
              <a:ln w="1270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DAF5FB81-8661-4860-9364-20171729F9E9}"/>
              </a:ext>
            </a:extLst>
          </p:cNvPr>
          <p:cNvSpPr/>
          <p:nvPr/>
        </p:nvSpPr>
        <p:spPr>
          <a:xfrm>
            <a:off x="875488" y="4259242"/>
            <a:ext cx="295246" cy="3021889"/>
          </a:xfrm>
          <a:prstGeom prst="downArrow">
            <a:avLst/>
          </a:prstGeom>
          <a:gradFill>
            <a:gsLst>
              <a:gs pos="0">
                <a:schemeClr val="bg1"/>
              </a:gs>
              <a:gs pos="4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38" name="LcS17">
            <a:extLst>
              <a:ext uri="{FF2B5EF4-FFF2-40B4-BE49-F238E27FC236}">
                <a16:creationId xmlns:a16="http://schemas.microsoft.com/office/drawing/2014/main" id="{DD31AFDD-945C-43E1-B8C1-824A2F300B28}"/>
              </a:ext>
            </a:extLst>
          </p:cNvPr>
          <p:cNvSpPr/>
          <p:nvPr/>
        </p:nvSpPr>
        <p:spPr>
          <a:xfrm>
            <a:off x="2478080" y="4380936"/>
            <a:ext cx="1462901" cy="1778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오리엔탈전자시스템</a:t>
            </a:r>
            <a:r>
              <a:rPr lang="ko-KR" altLang="en-US" sz="1156" spc="-85" dirty="0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㈜ 창립</a:t>
            </a:r>
          </a:p>
        </p:txBody>
      </p:sp>
      <p:sp>
        <p:nvSpPr>
          <p:cNvPr id="139" name="LcS17">
            <a:extLst>
              <a:ext uri="{FF2B5EF4-FFF2-40B4-BE49-F238E27FC236}">
                <a16:creationId xmlns:a16="http://schemas.microsoft.com/office/drawing/2014/main" id="{39D1C7E5-5431-4A78-9C29-41B62F552974}"/>
              </a:ext>
            </a:extLst>
          </p:cNvPr>
          <p:cNvSpPr/>
          <p:nvPr/>
        </p:nvSpPr>
        <p:spPr>
          <a:xfrm>
            <a:off x="2478080" y="4779849"/>
            <a:ext cx="1913665" cy="1778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무인교통단속장비 최초 개발  상용화</a:t>
            </a:r>
            <a:endParaRPr lang="en-US" altLang="ko-KR" sz="1156" spc="-85" dirty="0">
              <a:ln w="1270">
                <a:solidFill>
                  <a:prstClr val="white">
                    <a:alpha val="0"/>
                  </a:prst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0" name="LcS17">
            <a:extLst>
              <a:ext uri="{FF2B5EF4-FFF2-40B4-BE49-F238E27FC236}">
                <a16:creationId xmlns:a16="http://schemas.microsoft.com/office/drawing/2014/main" id="{BF70B818-4D6E-47FC-A045-8916BD3B21DF}"/>
              </a:ext>
            </a:extLst>
          </p:cNvPr>
          <p:cNvSpPr/>
          <p:nvPr/>
        </p:nvSpPr>
        <p:spPr>
          <a:xfrm>
            <a:off x="2478079" y="5178762"/>
            <a:ext cx="1615186" cy="1778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동탑산업훈장 수훈</a:t>
            </a:r>
            <a:r>
              <a:rPr lang="en-US" altLang="ko-KR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 </a:t>
            </a:r>
            <a:r>
              <a:rPr lang="en-US" altLang="ko-KR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1432</a:t>
            </a:r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</a:t>
            </a:r>
            <a:r>
              <a:rPr lang="en-US" altLang="ko-KR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56" spc="-85" dirty="0">
              <a:ln w="1270">
                <a:solidFill>
                  <a:prstClr val="white">
                    <a:alpha val="0"/>
                  </a:prst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1" name="LcS17">
            <a:extLst>
              <a:ext uri="{FF2B5EF4-FFF2-40B4-BE49-F238E27FC236}">
                <a16:creationId xmlns:a16="http://schemas.microsoft.com/office/drawing/2014/main" id="{615EFA09-E627-47CE-98A3-0AF8ED968400}"/>
              </a:ext>
            </a:extLst>
          </p:cNvPr>
          <p:cNvSpPr/>
          <p:nvPr/>
        </p:nvSpPr>
        <p:spPr>
          <a:xfrm>
            <a:off x="2478080" y="5993531"/>
            <a:ext cx="1893147" cy="1778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지식경제부장관 표창장</a:t>
            </a:r>
            <a:r>
              <a:rPr lang="en-US" altLang="ko-KR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68405</a:t>
            </a:r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</a:t>
            </a:r>
            <a:r>
              <a:rPr lang="en-US" altLang="ko-KR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56" spc="-85" dirty="0">
              <a:ln w="1270">
                <a:solidFill>
                  <a:prstClr val="white">
                    <a:alpha val="0"/>
                  </a:prst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2" name="LcS17">
            <a:extLst>
              <a:ext uri="{FF2B5EF4-FFF2-40B4-BE49-F238E27FC236}">
                <a16:creationId xmlns:a16="http://schemas.microsoft.com/office/drawing/2014/main" id="{1AAF31C4-FD1E-48DD-8AC3-3B798D2B3705}"/>
              </a:ext>
            </a:extLst>
          </p:cNvPr>
          <p:cNvSpPr/>
          <p:nvPr/>
        </p:nvSpPr>
        <p:spPr>
          <a:xfrm>
            <a:off x="2478079" y="6784003"/>
            <a:ext cx="1977144" cy="1778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조달우수제품지정</a:t>
            </a:r>
            <a:r>
              <a:rPr lang="en-US" altLang="ko-KR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무인교통감시장치</a:t>
            </a:r>
            <a:endParaRPr lang="ko-KR" altLang="en-US" sz="1156" spc="-85" dirty="0">
              <a:ln w="1270">
                <a:solidFill>
                  <a:prstClr val="white">
                    <a:alpha val="0"/>
                  </a:prst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3" name="LcS17">
            <a:extLst>
              <a:ext uri="{FF2B5EF4-FFF2-40B4-BE49-F238E27FC236}">
                <a16:creationId xmlns:a16="http://schemas.microsoft.com/office/drawing/2014/main" id="{95E35324-1C74-457E-9390-3216A6B94D01}"/>
              </a:ext>
            </a:extLst>
          </p:cNvPr>
          <p:cNvSpPr/>
          <p:nvPr/>
        </p:nvSpPr>
        <p:spPr>
          <a:xfrm>
            <a:off x="2478079" y="7182915"/>
            <a:ext cx="1221809" cy="1778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ko-KR" altLang="en-US" sz="1156" spc="-85" smtClean="0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rgbClr val="336FB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품질보증조달물품 지정</a:t>
            </a:r>
            <a:endParaRPr lang="ko-KR" altLang="en-US" sz="1156" spc="-85">
              <a:ln w="1270">
                <a:solidFill>
                  <a:prstClr val="white">
                    <a:alpha val="0"/>
                  </a:prstClr>
                </a:solidFill>
              </a:ln>
              <a:solidFill>
                <a:srgbClr val="336FB8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51C38B-DA48-4C9D-9D66-E75004E7E45E}"/>
              </a:ext>
            </a:extLst>
          </p:cNvPr>
          <p:cNvGrpSpPr/>
          <p:nvPr/>
        </p:nvGrpSpPr>
        <p:grpSpPr>
          <a:xfrm rot="5400000">
            <a:off x="2328196" y="4393009"/>
            <a:ext cx="65851" cy="133682"/>
            <a:chOff x="2492896" y="4487106"/>
            <a:chExt cx="59804" cy="121405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151DA9A5-654A-4529-B906-9A04DACAB786}"/>
                </a:ext>
              </a:extLst>
            </p:cNvPr>
            <p:cNvSpPr/>
            <p:nvPr/>
          </p:nvSpPr>
          <p:spPr>
            <a:xfrm>
              <a:off x="2492896" y="455695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  <p:sp>
          <p:nvSpPr>
            <p:cNvPr id="148" name="이등변 삼각형 147">
              <a:extLst>
                <a:ext uri="{FF2B5EF4-FFF2-40B4-BE49-F238E27FC236}">
                  <a16:creationId xmlns:a16="http://schemas.microsoft.com/office/drawing/2014/main" id="{992A5B3D-F674-4BB9-A609-EB13D5F17E29}"/>
                </a:ext>
              </a:extLst>
            </p:cNvPr>
            <p:cNvSpPr/>
            <p:nvPr/>
          </p:nvSpPr>
          <p:spPr>
            <a:xfrm>
              <a:off x="2492896" y="448710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AA4D030-BF25-4C4A-9F66-3003B7D85CB4}"/>
              </a:ext>
            </a:extLst>
          </p:cNvPr>
          <p:cNvGrpSpPr/>
          <p:nvPr/>
        </p:nvGrpSpPr>
        <p:grpSpPr>
          <a:xfrm rot="5400000">
            <a:off x="2328196" y="4795057"/>
            <a:ext cx="65851" cy="133682"/>
            <a:chOff x="2492896" y="4487106"/>
            <a:chExt cx="59804" cy="121405"/>
          </a:xfrm>
        </p:grpSpPr>
        <p:sp>
          <p:nvSpPr>
            <p:cNvPr id="150" name="이등변 삼각형 149">
              <a:extLst>
                <a:ext uri="{FF2B5EF4-FFF2-40B4-BE49-F238E27FC236}">
                  <a16:creationId xmlns:a16="http://schemas.microsoft.com/office/drawing/2014/main" id="{1A17A596-05BB-4034-BE37-58FA44DAD068}"/>
                </a:ext>
              </a:extLst>
            </p:cNvPr>
            <p:cNvSpPr/>
            <p:nvPr/>
          </p:nvSpPr>
          <p:spPr>
            <a:xfrm>
              <a:off x="2492896" y="455695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  <p:sp>
          <p:nvSpPr>
            <p:cNvPr id="151" name="이등변 삼각형 150">
              <a:extLst>
                <a:ext uri="{FF2B5EF4-FFF2-40B4-BE49-F238E27FC236}">
                  <a16:creationId xmlns:a16="http://schemas.microsoft.com/office/drawing/2014/main" id="{4C441AA6-99A4-421F-98A0-4610CEDC4B76}"/>
                </a:ext>
              </a:extLst>
            </p:cNvPr>
            <p:cNvSpPr/>
            <p:nvPr/>
          </p:nvSpPr>
          <p:spPr>
            <a:xfrm>
              <a:off x="2492896" y="448710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515F11C-E88E-4635-9129-AC46E524FF63}"/>
              </a:ext>
            </a:extLst>
          </p:cNvPr>
          <p:cNvGrpSpPr/>
          <p:nvPr/>
        </p:nvGrpSpPr>
        <p:grpSpPr>
          <a:xfrm rot="5400000">
            <a:off x="2328196" y="5197106"/>
            <a:ext cx="65851" cy="133682"/>
            <a:chOff x="2492896" y="4487106"/>
            <a:chExt cx="59804" cy="121405"/>
          </a:xfrm>
        </p:grpSpPr>
        <p:sp>
          <p:nvSpPr>
            <p:cNvPr id="153" name="이등변 삼각형 152">
              <a:extLst>
                <a:ext uri="{FF2B5EF4-FFF2-40B4-BE49-F238E27FC236}">
                  <a16:creationId xmlns:a16="http://schemas.microsoft.com/office/drawing/2014/main" id="{A2AEB21D-7081-4F5D-837C-4D8F81A8FCA8}"/>
                </a:ext>
              </a:extLst>
            </p:cNvPr>
            <p:cNvSpPr/>
            <p:nvPr/>
          </p:nvSpPr>
          <p:spPr>
            <a:xfrm>
              <a:off x="2492896" y="455695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  <p:sp>
          <p:nvSpPr>
            <p:cNvPr id="154" name="이등변 삼각형 153">
              <a:extLst>
                <a:ext uri="{FF2B5EF4-FFF2-40B4-BE49-F238E27FC236}">
                  <a16:creationId xmlns:a16="http://schemas.microsoft.com/office/drawing/2014/main" id="{D927B76F-1434-4FDA-8B9A-7B5C52D872E6}"/>
                </a:ext>
              </a:extLst>
            </p:cNvPr>
            <p:cNvSpPr/>
            <p:nvPr/>
          </p:nvSpPr>
          <p:spPr>
            <a:xfrm>
              <a:off x="2492896" y="448710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FDC0D33A-8C70-42F9-B97D-1E6950ADA1F6}"/>
              </a:ext>
            </a:extLst>
          </p:cNvPr>
          <p:cNvGrpSpPr/>
          <p:nvPr/>
        </p:nvGrpSpPr>
        <p:grpSpPr>
          <a:xfrm rot="5400000">
            <a:off x="2328196" y="6015009"/>
            <a:ext cx="65851" cy="133682"/>
            <a:chOff x="2492896" y="4487106"/>
            <a:chExt cx="59804" cy="121405"/>
          </a:xfrm>
        </p:grpSpPr>
        <p:sp>
          <p:nvSpPr>
            <p:cNvPr id="156" name="이등변 삼각형 155">
              <a:extLst>
                <a:ext uri="{FF2B5EF4-FFF2-40B4-BE49-F238E27FC236}">
                  <a16:creationId xmlns:a16="http://schemas.microsoft.com/office/drawing/2014/main" id="{8A557F4B-7326-497B-9BDD-988A4424610B}"/>
                </a:ext>
              </a:extLst>
            </p:cNvPr>
            <p:cNvSpPr/>
            <p:nvPr/>
          </p:nvSpPr>
          <p:spPr>
            <a:xfrm>
              <a:off x="2492896" y="455695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  <p:sp>
          <p:nvSpPr>
            <p:cNvPr id="157" name="이등변 삼각형 156">
              <a:extLst>
                <a:ext uri="{FF2B5EF4-FFF2-40B4-BE49-F238E27FC236}">
                  <a16:creationId xmlns:a16="http://schemas.microsoft.com/office/drawing/2014/main" id="{579F9A8F-BC04-404B-9A1B-87DAA733F4BC}"/>
                </a:ext>
              </a:extLst>
            </p:cNvPr>
            <p:cNvSpPr/>
            <p:nvPr/>
          </p:nvSpPr>
          <p:spPr>
            <a:xfrm>
              <a:off x="2492896" y="448710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1C5B8C26-0044-4D06-A002-D443B0E41167}"/>
              </a:ext>
            </a:extLst>
          </p:cNvPr>
          <p:cNvGrpSpPr/>
          <p:nvPr/>
        </p:nvGrpSpPr>
        <p:grpSpPr>
          <a:xfrm rot="5400000">
            <a:off x="2328196" y="6808616"/>
            <a:ext cx="65851" cy="133682"/>
            <a:chOff x="2492896" y="4487106"/>
            <a:chExt cx="59804" cy="121405"/>
          </a:xfrm>
        </p:grpSpPr>
        <p:sp>
          <p:nvSpPr>
            <p:cNvPr id="159" name="이등변 삼각형 158">
              <a:extLst>
                <a:ext uri="{FF2B5EF4-FFF2-40B4-BE49-F238E27FC236}">
                  <a16:creationId xmlns:a16="http://schemas.microsoft.com/office/drawing/2014/main" id="{63C8EE8A-4F85-4260-87C9-AB466714D683}"/>
                </a:ext>
              </a:extLst>
            </p:cNvPr>
            <p:cNvSpPr/>
            <p:nvPr/>
          </p:nvSpPr>
          <p:spPr>
            <a:xfrm>
              <a:off x="2492896" y="455695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  <p:sp>
          <p:nvSpPr>
            <p:cNvPr id="160" name="이등변 삼각형 159">
              <a:extLst>
                <a:ext uri="{FF2B5EF4-FFF2-40B4-BE49-F238E27FC236}">
                  <a16:creationId xmlns:a16="http://schemas.microsoft.com/office/drawing/2014/main" id="{77FC434D-BFC8-4B45-AE1E-28A75813E3A0}"/>
                </a:ext>
              </a:extLst>
            </p:cNvPr>
            <p:cNvSpPr/>
            <p:nvPr/>
          </p:nvSpPr>
          <p:spPr>
            <a:xfrm>
              <a:off x="2492896" y="448710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E8F5876-5E29-4442-914B-D6A3569FA570}"/>
              </a:ext>
            </a:extLst>
          </p:cNvPr>
          <p:cNvGrpSpPr/>
          <p:nvPr/>
        </p:nvGrpSpPr>
        <p:grpSpPr>
          <a:xfrm rot="5400000">
            <a:off x="2328196" y="7210662"/>
            <a:ext cx="65851" cy="133682"/>
            <a:chOff x="2492896" y="4487106"/>
            <a:chExt cx="59804" cy="121405"/>
          </a:xfrm>
        </p:grpSpPr>
        <p:sp>
          <p:nvSpPr>
            <p:cNvPr id="162" name="이등변 삼각형 161">
              <a:extLst>
                <a:ext uri="{FF2B5EF4-FFF2-40B4-BE49-F238E27FC236}">
                  <a16:creationId xmlns:a16="http://schemas.microsoft.com/office/drawing/2014/main" id="{E52E7438-035B-4887-B49D-98D52B88C2C2}"/>
                </a:ext>
              </a:extLst>
            </p:cNvPr>
            <p:cNvSpPr/>
            <p:nvPr/>
          </p:nvSpPr>
          <p:spPr>
            <a:xfrm>
              <a:off x="2492896" y="455695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  <p:sp>
          <p:nvSpPr>
            <p:cNvPr id="163" name="이등변 삼각형 162">
              <a:extLst>
                <a:ext uri="{FF2B5EF4-FFF2-40B4-BE49-F238E27FC236}">
                  <a16:creationId xmlns:a16="http://schemas.microsoft.com/office/drawing/2014/main" id="{4F794659-ABAB-46A0-B4DF-E590AC8F59E4}"/>
                </a:ext>
              </a:extLst>
            </p:cNvPr>
            <p:cNvSpPr/>
            <p:nvPr/>
          </p:nvSpPr>
          <p:spPr>
            <a:xfrm>
              <a:off x="2492896" y="448710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</p:grpSp>
      <p:sp>
        <p:nvSpPr>
          <p:cNvPr id="185" name="LcS17">
            <a:extLst>
              <a:ext uri="{FF2B5EF4-FFF2-40B4-BE49-F238E27FC236}">
                <a16:creationId xmlns:a16="http://schemas.microsoft.com/office/drawing/2014/main" id="{85037027-1DF6-4562-B66F-1E63144732BF}"/>
              </a:ext>
            </a:extLst>
          </p:cNvPr>
          <p:cNvSpPr/>
          <p:nvPr/>
        </p:nvSpPr>
        <p:spPr>
          <a:xfrm>
            <a:off x="1237808" y="5490741"/>
            <a:ext cx="899038" cy="186333"/>
          </a:xfrm>
          <a:prstGeom prst="flowChartInputOutpu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en-US" altLang="ko-KR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2007</a:t>
            </a:r>
            <a:r>
              <a:rPr lang="ko-KR" altLang="en-US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ko-KR" altLang="en-US" sz="1211" spc="-85" dirty="0">
              <a:ln w="1270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6" name="LcS17">
            <a:extLst>
              <a:ext uri="{FF2B5EF4-FFF2-40B4-BE49-F238E27FC236}">
                <a16:creationId xmlns:a16="http://schemas.microsoft.com/office/drawing/2014/main" id="{CD678829-E8B8-4C52-9723-904F83503A8C}"/>
              </a:ext>
            </a:extLst>
          </p:cNvPr>
          <p:cNvSpPr/>
          <p:nvPr/>
        </p:nvSpPr>
        <p:spPr>
          <a:xfrm>
            <a:off x="2478079" y="5581172"/>
            <a:ext cx="1479572" cy="1778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상호변경 </a:t>
            </a:r>
            <a:r>
              <a:rPr lang="en-US" altLang="ko-KR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주식회사 토페스</a:t>
            </a: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879C309A-2ADA-4577-8102-06CF6085D844}"/>
              </a:ext>
            </a:extLst>
          </p:cNvPr>
          <p:cNvGrpSpPr/>
          <p:nvPr/>
        </p:nvGrpSpPr>
        <p:grpSpPr>
          <a:xfrm rot="5400000">
            <a:off x="2328196" y="5602650"/>
            <a:ext cx="65851" cy="133682"/>
            <a:chOff x="2492896" y="4487106"/>
            <a:chExt cx="59804" cy="121405"/>
          </a:xfrm>
        </p:grpSpPr>
        <p:sp>
          <p:nvSpPr>
            <p:cNvPr id="189" name="이등변 삼각형 188">
              <a:extLst>
                <a:ext uri="{FF2B5EF4-FFF2-40B4-BE49-F238E27FC236}">
                  <a16:creationId xmlns:a16="http://schemas.microsoft.com/office/drawing/2014/main" id="{2CC279AD-082D-4745-9AB8-40163A3BDADF}"/>
                </a:ext>
              </a:extLst>
            </p:cNvPr>
            <p:cNvSpPr/>
            <p:nvPr/>
          </p:nvSpPr>
          <p:spPr>
            <a:xfrm>
              <a:off x="2492896" y="455695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  <p:sp>
          <p:nvSpPr>
            <p:cNvPr id="190" name="이등변 삼각형 189">
              <a:extLst>
                <a:ext uri="{FF2B5EF4-FFF2-40B4-BE49-F238E27FC236}">
                  <a16:creationId xmlns:a16="http://schemas.microsoft.com/office/drawing/2014/main" id="{D38F38D0-A754-4B13-A991-9C053CCB4059}"/>
                </a:ext>
              </a:extLst>
            </p:cNvPr>
            <p:cNvSpPr/>
            <p:nvPr/>
          </p:nvSpPr>
          <p:spPr>
            <a:xfrm>
              <a:off x="2492896" y="448710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</p:grpSp>
      <p:sp>
        <p:nvSpPr>
          <p:cNvPr id="204" name="LcS17">
            <a:extLst>
              <a:ext uri="{FF2B5EF4-FFF2-40B4-BE49-F238E27FC236}">
                <a16:creationId xmlns:a16="http://schemas.microsoft.com/office/drawing/2014/main" id="{97A131E1-F336-4CAE-9D1B-3C18F050090C}"/>
              </a:ext>
            </a:extLst>
          </p:cNvPr>
          <p:cNvSpPr/>
          <p:nvPr/>
        </p:nvSpPr>
        <p:spPr>
          <a:xfrm>
            <a:off x="1237808" y="6295023"/>
            <a:ext cx="899038" cy="186333"/>
          </a:xfrm>
          <a:prstGeom prst="flowChartInputOutpu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en-US" altLang="ko-KR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2015</a:t>
            </a:r>
            <a:r>
              <a:rPr lang="ko-KR" altLang="en-US" sz="1211" spc="-85">
                <a:ln w="1270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ko-KR" altLang="en-US" sz="1211" spc="-85" dirty="0">
              <a:ln w="1270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5" name="LcS17">
            <a:extLst>
              <a:ext uri="{FF2B5EF4-FFF2-40B4-BE49-F238E27FC236}">
                <a16:creationId xmlns:a16="http://schemas.microsoft.com/office/drawing/2014/main" id="{D0933696-FEF4-4D5C-BB75-36579EB0E5C9}"/>
              </a:ext>
            </a:extLst>
          </p:cNvPr>
          <p:cNvSpPr/>
          <p:nvPr/>
        </p:nvSpPr>
        <p:spPr>
          <a:xfrm>
            <a:off x="2478079" y="6385454"/>
            <a:ext cx="2398734" cy="1778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9230" fontAlgn="ctr"/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대통령표창 </a:t>
            </a:r>
            <a:r>
              <a:rPr lang="en-US" altLang="ko-KR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156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중소기업육성국가산업발전공로</a:t>
            </a:r>
            <a:endParaRPr lang="ko-KR" altLang="en-US" sz="1156" spc="-85" dirty="0">
              <a:ln w="1270">
                <a:solidFill>
                  <a:prstClr val="white">
                    <a:alpha val="0"/>
                  </a:prst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EF568D-098A-4700-B935-C7B203EFD345}"/>
              </a:ext>
            </a:extLst>
          </p:cNvPr>
          <p:cNvGrpSpPr/>
          <p:nvPr/>
        </p:nvGrpSpPr>
        <p:grpSpPr>
          <a:xfrm>
            <a:off x="2209091" y="4692755"/>
            <a:ext cx="2789857" cy="2417932"/>
            <a:chOff x="1695450" y="4223694"/>
            <a:chExt cx="4349750" cy="2195881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33FFDAA-9950-41A3-A5A8-D32E270E6069}"/>
                </a:ext>
              </a:extLst>
            </p:cNvPr>
            <p:cNvCxnSpPr/>
            <p:nvPr/>
          </p:nvCxnSpPr>
          <p:spPr>
            <a:xfrm>
              <a:off x="1695450" y="4223694"/>
              <a:ext cx="43497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8EF65233-3450-4434-A6D4-B51EFE900E40}"/>
                </a:ext>
              </a:extLst>
            </p:cNvPr>
            <p:cNvCxnSpPr/>
            <p:nvPr/>
          </p:nvCxnSpPr>
          <p:spPr>
            <a:xfrm>
              <a:off x="1695450" y="4589348"/>
              <a:ext cx="43497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2AED1A62-FE7A-412A-859F-A3332CFC5F2B}"/>
                </a:ext>
              </a:extLst>
            </p:cNvPr>
            <p:cNvCxnSpPr/>
            <p:nvPr/>
          </p:nvCxnSpPr>
          <p:spPr>
            <a:xfrm>
              <a:off x="1695450" y="5332667"/>
              <a:ext cx="43497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92BD795-90E0-4E83-9E6E-4F039E6EF6D7}"/>
                </a:ext>
              </a:extLst>
            </p:cNvPr>
            <p:cNvCxnSpPr/>
            <p:nvPr/>
          </p:nvCxnSpPr>
          <p:spPr>
            <a:xfrm>
              <a:off x="1695450" y="6053921"/>
              <a:ext cx="43497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3296513B-7BF0-45B0-8572-A54FA595DD23}"/>
                </a:ext>
              </a:extLst>
            </p:cNvPr>
            <p:cNvCxnSpPr/>
            <p:nvPr/>
          </p:nvCxnSpPr>
          <p:spPr>
            <a:xfrm>
              <a:off x="1695450" y="6419575"/>
              <a:ext cx="43497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F1427EF6-F004-49E9-81FF-EDDF865BA821}"/>
                </a:ext>
              </a:extLst>
            </p:cNvPr>
            <p:cNvCxnSpPr/>
            <p:nvPr/>
          </p:nvCxnSpPr>
          <p:spPr>
            <a:xfrm>
              <a:off x="1695450" y="4958177"/>
              <a:ext cx="43497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DDDA0A2A-C8A5-4228-8AC7-3416407EC2E7}"/>
                </a:ext>
              </a:extLst>
            </p:cNvPr>
            <p:cNvCxnSpPr/>
            <p:nvPr/>
          </p:nvCxnSpPr>
          <p:spPr>
            <a:xfrm>
              <a:off x="1695450" y="5691973"/>
              <a:ext cx="43497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7C1A9FF-6E8E-4B7B-907C-056394E25FBF}"/>
              </a:ext>
            </a:extLst>
          </p:cNvPr>
          <p:cNvGrpSpPr/>
          <p:nvPr/>
        </p:nvGrpSpPr>
        <p:grpSpPr>
          <a:xfrm rot="5400000">
            <a:off x="2328196" y="6410067"/>
            <a:ext cx="65851" cy="133682"/>
            <a:chOff x="2492896" y="4487106"/>
            <a:chExt cx="59804" cy="121405"/>
          </a:xfrm>
        </p:grpSpPr>
        <p:sp>
          <p:nvSpPr>
            <p:cNvPr id="208" name="이등변 삼각형 207">
              <a:extLst>
                <a:ext uri="{FF2B5EF4-FFF2-40B4-BE49-F238E27FC236}">
                  <a16:creationId xmlns:a16="http://schemas.microsoft.com/office/drawing/2014/main" id="{DFA63549-CD36-421B-8EDB-FC6942657A4E}"/>
                </a:ext>
              </a:extLst>
            </p:cNvPr>
            <p:cNvSpPr/>
            <p:nvPr/>
          </p:nvSpPr>
          <p:spPr>
            <a:xfrm>
              <a:off x="2492896" y="455695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  <p:sp>
          <p:nvSpPr>
            <p:cNvPr id="209" name="이등변 삼각형 208">
              <a:extLst>
                <a:ext uri="{FF2B5EF4-FFF2-40B4-BE49-F238E27FC236}">
                  <a16:creationId xmlns:a16="http://schemas.microsoft.com/office/drawing/2014/main" id="{19BACDDB-BAAA-4877-A37F-03CB5FBA60B8}"/>
                </a:ext>
              </a:extLst>
            </p:cNvPr>
            <p:cNvSpPr/>
            <p:nvPr/>
          </p:nvSpPr>
          <p:spPr>
            <a:xfrm>
              <a:off x="2492896" y="4487106"/>
              <a:ext cx="59804" cy="51555"/>
            </a:xfrm>
            <a:prstGeom prst="triangle">
              <a:avLst/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3E78054-A69F-455A-89F6-3C20B573090D}"/>
              </a:ext>
            </a:extLst>
          </p:cNvPr>
          <p:cNvGrpSpPr/>
          <p:nvPr/>
        </p:nvGrpSpPr>
        <p:grpSpPr>
          <a:xfrm>
            <a:off x="5719859" y="4071694"/>
            <a:ext cx="803372" cy="844107"/>
            <a:chOff x="4804639" y="3820843"/>
            <a:chExt cx="992911" cy="1043257"/>
          </a:xfrm>
        </p:grpSpPr>
        <p:pic>
          <p:nvPicPr>
            <p:cNvPr id="243" name="그림 242">
              <a:extLst>
                <a:ext uri="{FF2B5EF4-FFF2-40B4-BE49-F238E27FC236}">
                  <a16:creationId xmlns:a16="http://schemas.microsoft.com/office/drawing/2014/main" id="{E7BD61B4-B854-4889-9744-4C5647FB5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6" r="19586"/>
            <a:stretch/>
          </p:blipFill>
          <p:spPr>
            <a:xfrm>
              <a:off x="4804639" y="3820843"/>
              <a:ext cx="992911" cy="1043257"/>
            </a:xfrm>
            <a:prstGeom prst="rect">
              <a:avLst/>
            </a:prstGeom>
            <a:effectLst/>
          </p:spPr>
        </p:pic>
        <p:pic>
          <p:nvPicPr>
            <p:cNvPr id="244" name="Picture 2" descr="E:\[촬영] 행사\2015\150603_중소기업유공자포상수여식_행사취소_메르스\2015년도중소기업유공_대통령표창_토페스_임철규대표_1190.jpg">
              <a:extLst>
                <a:ext uri="{FF2B5EF4-FFF2-40B4-BE49-F238E27FC236}">
                  <a16:creationId xmlns:a16="http://schemas.microsoft.com/office/drawing/2014/main" id="{8CD50FD6-95E8-48FE-B0E0-356515292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0516" y="3862150"/>
              <a:ext cx="752734" cy="949033"/>
            </a:xfrm>
            <a:prstGeom prst="rect">
              <a:avLst/>
            </a:prstGeom>
            <a:noFill/>
          </p:spPr>
        </p:pic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C69970F9-F864-429B-97A7-698AD2952527}"/>
              </a:ext>
            </a:extLst>
          </p:cNvPr>
          <p:cNvSpPr txBox="1"/>
          <p:nvPr/>
        </p:nvSpPr>
        <p:spPr>
          <a:xfrm>
            <a:off x="5467360" y="4875292"/>
            <a:ext cx="1308370" cy="244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대통령표창</a:t>
            </a:r>
            <a:r>
              <a:rPr lang="en-US" altLang="ko-KR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</a:t>
            </a:r>
            <a:r>
              <a:rPr lang="en-US" altLang="ko-KR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198610</a:t>
            </a:r>
            <a:r>
              <a:rPr lang="ko-KR" altLang="en-US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호</a:t>
            </a:r>
            <a:r>
              <a:rPr lang="en-US" altLang="ko-KR" sz="991" spc="-85" dirty="0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375BDC9-D349-409F-84FF-DA364AC15DC9}"/>
              </a:ext>
            </a:extLst>
          </p:cNvPr>
          <p:cNvSpPr txBox="1"/>
          <p:nvPr/>
        </p:nvSpPr>
        <p:spPr>
          <a:xfrm>
            <a:off x="5235725" y="7073849"/>
            <a:ext cx="1771639" cy="244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지식경제부장관 표창장</a:t>
            </a:r>
            <a:r>
              <a:rPr lang="en-US" altLang="ko-KR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</a:t>
            </a:r>
            <a:r>
              <a:rPr lang="en-US" altLang="ko-KR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68405</a:t>
            </a:r>
            <a:r>
              <a:rPr lang="ko-KR" altLang="en-US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호</a:t>
            </a:r>
            <a:r>
              <a:rPr lang="en-US" altLang="ko-KR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7769F8-55AD-4450-AF3D-94A51F3AC230}"/>
              </a:ext>
            </a:extLst>
          </p:cNvPr>
          <p:cNvGrpSpPr/>
          <p:nvPr/>
        </p:nvGrpSpPr>
        <p:grpSpPr>
          <a:xfrm>
            <a:off x="5719859" y="6270251"/>
            <a:ext cx="803372" cy="844107"/>
            <a:chOff x="4914706" y="5374476"/>
            <a:chExt cx="992911" cy="1043257"/>
          </a:xfrm>
        </p:grpSpPr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865C9ECE-2748-4B03-B105-F1D7F94D4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6" r="19586"/>
            <a:stretch/>
          </p:blipFill>
          <p:spPr>
            <a:xfrm>
              <a:off x="4914706" y="5374476"/>
              <a:ext cx="992911" cy="1043257"/>
            </a:xfrm>
            <a:prstGeom prst="rect">
              <a:avLst/>
            </a:prstGeom>
            <a:effectLst/>
          </p:spPr>
        </p:pic>
        <p:pic>
          <p:nvPicPr>
            <p:cNvPr id="250" name="Picture 2" descr="D:\!!!회사소개서\2012 회사소개서\인증서증명서\상훈\20080319 지식경제부장관 표창.JPG">
              <a:extLst>
                <a:ext uri="{FF2B5EF4-FFF2-40B4-BE49-F238E27FC236}">
                  <a16:creationId xmlns:a16="http://schemas.microsoft.com/office/drawing/2014/main" id="{30CAE464-D78A-424E-AC99-7E89F35ACD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t="3404" b="3404"/>
            <a:stretch/>
          </p:blipFill>
          <p:spPr bwMode="auto">
            <a:xfrm>
              <a:off x="5061141" y="5433485"/>
              <a:ext cx="708892" cy="924440"/>
            </a:xfrm>
            <a:prstGeom prst="rect">
              <a:avLst/>
            </a:prstGeom>
            <a:noFill/>
          </p:spPr>
        </p:pic>
      </p:grpSp>
      <p:pic>
        <p:nvPicPr>
          <p:cNvPr id="253" name="그림 252">
            <a:extLst>
              <a:ext uri="{FF2B5EF4-FFF2-40B4-BE49-F238E27FC236}">
                <a16:creationId xmlns:a16="http://schemas.microsoft.com/office/drawing/2014/main" id="{4901215C-4372-4777-8D60-470EEC50C6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r="19586"/>
          <a:stretch/>
        </p:blipFill>
        <p:spPr>
          <a:xfrm>
            <a:off x="5719859" y="5141489"/>
            <a:ext cx="803372" cy="844107"/>
          </a:xfrm>
          <a:prstGeom prst="rect">
            <a:avLst/>
          </a:prstGeom>
          <a:effectLst/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7C38554C-6CF6-4671-AAF0-FC7F43703881}"/>
              </a:ext>
            </a:extLst>
          </p:cNvPr>
          <p:cNvSpPr txBox="1"/>
          <p:nvPr/>
        </p:nvSpPr>
        <p:spPr>
          <a:xfrm>
            <a:off x="5353065" y="5971936"/>
            <a:ext cx="1536959" cy="244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동탑산업훈장 수훈</a:t>
            </a:r>
            <a:r>
              <a:rPr lang="en-US" altLang="ko-KR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1432</a:t>
            </a:r>
            <a:r>
              <a:rPr lang="ko-KR" altLang="en-US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호</a:t>
            </a:r>
            <a:r>
              <a:rPr lang="en-US" altLang="ko-KR" sz="991" spc="-85">
                <a:ln w="127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256" name="Picture 4" descr="D:\!!!디카촬영\동탑산업훈장\800\IMG_3254_s.png">
            <a:extLst>
              <a:ext uri="{FF2B5EF4-FFF2-40B4-BE49-F238E27FC236}">
                <a16:creationId xmlns:a16="http://schemas.microsoft.com/office/drawing/2014/main" id="{85052446-4D48-44D6-A056-59CF28E4A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8292" t="13309" r="26138" b="1436"/>
          <a:stretch/>
        </p:blipFill>
        <p:spPr bwMode="auto">
          <a:xfrm>
            <a:off x="5822220" y="5206266"/>
            <a:ext cx="597877" cy="737266"/>
          </a:xfrm>
          <a:prstGeom prst="rect">
            <a:avLst/>
          </a:prstGeom>
          <a:noFill/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D95792C-D738-4A91-BA06-7C529B9A4DED}"/>
              </a:ext>
            </a:extLst>
          </p:cNvPr>
          <p:cNvGrpSpPr/>
          <p:nvPr/>
        </p:nvGrpSpPr>
        <p:grpSpPr>
          <a:xfrm>
            <a:off x="781062" y="8707661"/>
            <a:ext cx="6221130" cy="1357563"/>
            <a:chOff x="430314" y="7907990"/>
            <a:chExt cx="5649811" cy="1232891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09F62CB9-F31A-4664-B6B7-66CDED73370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0314" y="7907990"/>
              <a:ext cx="1849336" cy="1232891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38138FDF-9735-47F0-93E2-6E3516976A9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0551" y="7907990"/>
              <a:ext cx="1849336" cy="1232891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A3F1CC5-331D-4423-9A78-433E2321220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0789" y="7907990"/>
              <a:ext cx="1849336" cy="1232891"/>
            </a:xfrm>
            <a:prstGeom prst="rect">
              <a:avLst/>
            </a:prstGeom>
          </p:spPr>
        </p:pic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AF94356-0729-4F95-A710-8E41A066E7B7}"/>
              </a:ext>
            </a:extLst>
          </p:cNvPr>
          <p:cNvSpPr/>
          <p:nvPr/>
        </p:nvSpPr>
        <p:spPr>
          <a:xfrm>
            <a:off x="735501" y="1195588"/>
            <a:ext cx="6301651" cy="778264"/>
          </a:xfrm>
          <a:prstGeom prst="rect">
            <a:avLst/>
          </a:prstGeom>
          <a:noFill/>
          <a:ln w="38100">
            <a:solidFill>
              <a:srgbClr val="CED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44D214C-948B-4D04-8671-6B6BAE4D830A}"/>
              </a:ext>
            </a:extLst>
          </p:cNvPr>
          <p:cNvGrpSpPr/>
          <p:nvPr/>
        </p:nvGrpSpPr>
        <p:grpSpPr>
          <a:xfrm>
            <a:off x="5907869" y="1445782"/>
            <a:ext cx="1042019" cy="368837"/>
            <a:chOff x="4806807" y="639977"/>
            <a:chExt cx="2279427" cy="806837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B0F6F5E8-801E-4299-B8D0-744AADDB4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39" r="11681" b="38719"/>
            <a:stretch/>
          </p:blipFill>
          <p:spPr>
            <a:xfrm>
              <a:off x="4806807" y="997417"/>
              <a:ext cx="1852375" cy="449397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A5307304-74EC-436B-A6CC-98C8A6B58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96" b="77286"/>
            <a:stretch/>
          </p:blipFill>
          <p:spPr>
            <a:xfrm>
              <a:off x="6575448" y="639977"/>
              <a:ext cx="510786" cy="476587"/>
            </a:xfrm>
            <a:prstGeom prst="rect">
              <a:avLst/>
            </a:prstGeom>
          </p:spPr>
        </p:pic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34E009A-5A6A-47D5-B245-5F4D2460F326}"/>
              </a:ext>
            </a:extLst>
          </p:cNvPr>
          <p:cNvSpPr/>
          <p:nvPr/>
        </p:nvSpPr>
        <p:spPr>
          <a:xfrm>
            <a:off x="1135171" y="1485087"/>
            <a:ext cx="2703622" cy="107212"/>
          </a:xfrm>
          <a:prstGeom prst="rect">
            <a:avLst/>
          </a:prstGeom>
          <a:solidFill>
            <a:srgbClr val="FFD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B8FEA6-B228-4FAC-A20B-DC9E3A723F7F}"/>
              </a:ext>
            </a:extLst>
          </p:cNvPr>
          <p:cNvSpPr txBox="1"/>
          <p:nvPr/>
        </p:nvSpPr>
        <p:spPr>
          <a:xfrm>
            <a:off x="1048563" y="1278277"/>
            <a:ext cx="3557190" cy="36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762"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The </a:t>
            </a:r>
            <a:r>
              <a:rPr lang="en-US" altLang="ko-KR" sz="1762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guardian </a:t>
            </a:r>
            <a:r>
              <a:rPr lang="en-US" altLang="ko-KR" sz="1762"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of Happiness</a:t>
            </a:r>
          </a:p>
        </p:txBody>
      </p:sp>
      <p:grpSp>
        <p:nvGrpSpPr>
          <p:cNvPr id="165" name="Group 4">
            <a:extLst>
              <a:ext uri="{FF2B5EF4-FFF2-40B4-BE49-F238E27FC236}">
                <a16:creationId xmlns:a16="http://schemas.microsoft.com/office/drawing/2014/main" id="{D4CF58B1-125D-47A1-9546-F40EB36075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60864" y="1338381"/>
            <a:ext cx="195779" cy="163149"/>
            <a:chOff x="6744" y="1508"/>
            <a:chExt cx="432" cy="360"/>
          </a:xfrm>
          <a:solidFill>
            <a:srgbClr val="E5006E"/>
          </a:solidFill>
        </p:grpSpPr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DFCB1F12-E186-4071-91FB-E4A96852D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4" y="1508"/>
              <a:ext cx="192" cy="360"/>
            </a:xfrm>
            <a:custGeom>
              <a:avLst/>
              <a:gdLst>
                <a:gd name="T0" fmla="*/ 40 w 80"/>
                <a:gd name="T1" fmla="*/ 0 h 149"/>
                <a:gd name="T2" fmla="*/ 0 w 80"/>
                <a:gd name="T3" fmla="*/ 40 h 149"/>
                <a:gd name="T4" fmla="*/ 40 w 80"/>
                <a:gd name="T5" fmla="*/ 80 h 149"/>
                <a:gd name="T6" fmla="*/ 54 w 80"/>
                <a:gd name="T7" fmla="*/ 78 h 149"/>
                <a:gd name="T8" fmla="*/ 27 w 80"/>
                <a:gd name="T9" fmla="*/ 149 h 149"/>
                <a:gd name="T10" fmla="*/ 80 w 80"/>
                <a:gd name="T11" fmla="*/ 41 h 149"/>
                <a:gd name="T12" fmla="*/ 80 w 80"/>
                <a:gd name="T13" fmla="*/ 40 h 149"/>
                <a:gd name="T14" fmla="*/ 40 w 80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49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45" y="80"/>
                    <a:pt x="50" y="80"/>
                    <a:pt x="54" y="78"/>
                  </a:cubicBezTo>
                  <a:cubicBezTo>
                    <a:pt x="56" y="109"/>
                    <a:pt x="27" y="149"/>
                    <a:pt x="27" y="149"/>
                  </a:cubicBezTo>
                  <a:cubicBezTo>
                    <a:pt x="60" y="124"/>
                    <a:pt x="80" y="83"/>
                    <a:pt x="80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687" tIns="50343" rIns="100687" bIns="50343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sz="2209" dirty="0"/>
            </a:p>
          </p:txBody>
        </p:sp>
        <p:sp>
          <p:nvSpPr>
            <p:cNvPr id="167" name="Freeform 6">
              <a:extLst>
                <a:ext uri="{FF2B5EF4-FFF2-40B4-BE49-F238E27FC236}">
                  <a16:creationId xmlns:a16="http://schemas.microsoft.com/office/drawing/2014/main" id="{2F5317AA-65C8-4475-9376-EE0F6D30C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4" y="1508"/>
              <a:ext cx="192" cy="360"/>
            </a:xfrm>
            <a:custGeom>
              <a:avLst/>
              <a:gdLst>
                <a:gd name="T0" fmla="*/ 40 w 80"/>
                <a:gd name="T1" fmla="*/ 0 h 149"/>
                <a:gd name="T2" fmla="*/ 0 w 80"/>
                <a:gd name="T3" fmla="*/ 40 h 149"/>
                <a:gd name="T4" fmla="*/ 40 w 80"/>
                <a:gd name="T5" fmla="*/ 80 h 149"/>
                <a:gd name="T6" fmla="*/ 54 w 80"/>
                <a:gd name="T7" fmla="*/ 78 h 149"/>
                <a:gd name="T8" fmla="*/ 27 w 80"/>
                <a:gd name="T9" fmla="*/ 149 h 149"/>
                <a:gd name="T10" fmla="*/ 80 w 80"/>
                <a:gd name="T11" fmla="*/ 41 h 149"/>
                <a:gd name="T12" fmla="*/ 80 w 80"/>
                <a:gd name="T13" fmla="*/ 40 h 149"/>
                <a:gd name="T14" fmla="*/ 40 w 80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49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45" y="80"/>
                    <a:pt x="50" y="80"/>
                    <a:pt x="54" y="78"/>
                  </a:cubicBezTo>
                  <a:cubicBezTo>
                    <a:pt x="56" y="109"/>
                    <a:pt x="27" y="149"/>
                    <a:pt x="27" y="149"/>
                  </a:cubicBezTo>
                  <a:cubicBezTo>
                    <a:pt x="60" y="124"/>
                    <a:pt x="80" y="83"/>
                    <a:pt x="80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687" tIns="50343" rIns="100687" bIns="50343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sz="2209" dirty="0"/>
            </a:p>
          </p:txBody>
        </p:sp>
      </p:grpSp>
      <p:grpSp>
        <p:nvGrpSpPr>
          <p:cNvPr id="168" name="Group 4">
            <a:extLst>
              <a:ext uri="{FF2B5EF4-FFF2-40B4-BE49-F238E27FC236}">
                <a16:creationId xmlns:a16="http://schemas.microsoft.com/office/drawing/2014/main" id="{505B40AA-3B39-48E9-903B-F4C84A69662C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921602" y="1315765"/>
            <a:ext cx="195779" cy="163149"/>
            <a:chOff x="6744" y="1508"/>
            <a:chExt cx="432" cy="360"/>
          </a:xfrm>
          <a:solidFill>
            <a:srgbClr val="E5006E"/>
          </a:solidFill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8D389A06-43C0-40BE-B8C4-B6DFC452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4" y="1508"/>
              <a:ext cx="192" cy="360"/>
            </a:xfrm>
            <a:custGeom>
              <a:avLst/>
              <a:gdLst>
                <a:gd name="T0" fmla="*/ 40 w 80"/>
                <a:gd name="T1" fmla="*/ 0 h 149"/>
                <a:gd name="T2" fmla="*/ 0 w 80"/>
                <a:gd name="T3" fmla="*/ 40 h 149"/>
                <a:gd name="T4" fmla="*/ 40 w 80"/>
                <a:gd name="T5" fmla="*/ 80 h 149"/>
                <a:gd name="T6" fmla="*/ 54 w 80"/>
                <a:gd name="T7" fmla="*/ 78 h 149"/>
                <a:gd name="T8" fmla="*/ 27 w 80"/>
                <a:gd name="T9" fmla="*/ 149 h 149"/>
                <a:gd name="T10" fmla="*/ 80 w 80"/>
                <a:gd name="T11" fmla="*/ 41 h 149"/>
                <a:gd name="T12" fmla="*/ 80 w 80"/>
                <a:gd name="T13" fmla="*/ 40 h 149"/>
                <a:gd name="T14" fmla="*/ 40 w 80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49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45" y="80"/>
                    <a:pt x="50" y="80"/>
                    <a:pt x="54" y="78"/>
                  </a:cubicBezTo>
                  <a:cubicBezTo>
                    <a:pt x="56" y="109"/>
                    <a:pt x="27" y="149"/>
                    <a:pt x="27" y="149"/>
                  </a:cubicBezTo>
                  <a:cubicBezTo>
                    <a:pt x="60" y="124"/>
                    <a:pt x="80" y="83"/>
                    <a:pt x="80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687" tIns="50343" rIns="100687" bIns="50343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sz="2209" dirty="0"/>
            </a:p>
          </p:txBody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6E521AF7-4C3C-4B73-ABBB-259BC0BF2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4" y="1508"/>
              <a:ext cx="192" cy="360"/>
            </a:xfrm>
            <a:custGeom>
              <a:avLst/>
              <a:gdLst>
                <a:gd name="T0" fmla="*/ 40 w 80"/>
                <a:gd name="T1" fmla="*/ 0 h 149"/>
                <a:gd name="T2" fmla="*/ 0 w 80"/>
                <a:gd name="T3" fmla="*/ 40 h 149"/>
                <a:gd name="T4" fmla="*/ 40 w 80"/>
                <a:gd name="T5" fmla="*/ 80 h 149"/>
                <a:gd name="T6" fmla="*/ 54 w 80"/>
                <a:gd name="T7" fmla="*/ 78 h 149"/>
                <a:gd name="T8" fmla="*/ 27 w 80"/>
                <a:gd name="T9" fmla="*/ 149 h 149"/>
                <a:gd name="T10" fmla="*/ 80 w 80"/>
                <a:gd name="T11" fmla="*/ 41 h 149"/>
                <a:gd name="T12" fmla="*/ 80 w 80"/>
                <a:gd name="T13" fmla="*/ 40 h 149"/>
                <a:gd name="T14" fmla="*/ 40 w 80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49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45" y="80"/>
                    <a:pt x="50" y="80"/>
                    <a:pt x="54" y="78"/>
                  </a:cubicBezTo>
                  <a:cubicBezTo>
                    <a:pt x="56" y="109"/>
                    <a:pt x="27" y="149"/>
                    <a:pt x="27" y="149"/>
                  </a:cubicBezTo>
                  <a:cubicBezTo>
                    <a:pt x="60" y="124"/>
                    <a:pt x="80" y="83"/>
                    <a:pt x="80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687" tIns="50343" rIns="100687" bIns="50343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sz="2209" dirty="0"/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3BB3CB0B-830B-450A-8A4F-58DF77BA1C82}"/>
              </a:ext>
            </a:extLst>
          </p:cNvPr>
          <p:cNvSpPr txBox="1"/>
          <p:nvPr/>
        </p:nvSpPr>
        <p:spPr>
          <a:xfrm>
            <a:off x="1957584" y="1599755"/>
            <a:ext cx="3152792" cy="278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06846" latinLnBrk="0">
              <a:defRPr/>
            </a:pPr>
            <a:r>
              <a:rPr lang="ko-KR" altLang="en-US" sz="1211" i="1">
                <a:solidFill>
                  <a:srgbClr val="336FB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인류의 행복을 지키는 파수꾼 토페스 입니다</a:t>
            </a: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8E461FA9-A1C1-4EC4-A431-9C72E5053927}"/>
              </a:ext>
            </a:extLst>
          </p:cNvPr>
          <p:cNvCxnSpPr>
            <a:cxnSpLocks/>
          </p:cNvCxnSpPr>
          <p:nvPr/>
        </p:nvCxnSpPr>
        <p:spPr>
          <a:xfrm>
            <a:off x="4872196" y="1738707"/>
            <a:ext cx="1014751" cy="0"/>
          </a:xfrm>
          <a:prstGeom prst="line">
            <a:avLst/>
          </a:prstGeom>
          <a:ln>
            <a:solidFill>
              <a:srgbClr val="9BB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990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 descr="_MG_2541.png">
            <a:extLst>
              <a:ext uri="{FF2B5EF4-FFF2-40B4-BE49-F238E27FC236}">
                <a16:creationId xmlns:a16="http://schemas.microsoft.com/office/drawing/2014/main" id="{40955D86-3535-4F71-9A64-37239DC05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918" y="1196605"/>
            <a:ext cx="1415853" cy="1822256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4999986" y="2779275"/>
            <a:ext cx="792808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4999986" y="1294148"/>
            <a:ext cx="792808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048038" y="2653416"/>
            <a:ext cx="902800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048038" y="3475690"/>
            <a:ext cx="902800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1048038" y="4331526"/>
            <a:ext cx="902800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1048038" y="5229315"/>
            <a:ext cx="902800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48038" y="1797581"/>
            <a:ext cx="902800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76" y="380107"/>
            <a:ext cx="464647" cy="465237"/>
          </a:xfrm>
          <a:prstGeom prst="rect">
            <a:avLst/>
          </a:prstGeom>
        </p:spPr>
      </p:pic>
      <p:sp>
        <p:nvSpPr>
          <p:cNvPr id="117" name="모서리가 둥근 직사각형 206">
            <a:extLst>
              <a:ext uri="{FF2B5EF4-FFF2-40B4-BE49-F238E27FC236}">
                <a16:creationId xmlns:a16="http://schemas.microsoft.com/office/drawing/2014/main" id="{77F604F2-D472-460D-B697-3EF3865F6289}"/>
              </a:ext>
            </a:extLst>
          </p:cNvPr>
          <p:cNvSpPr/>
          <p:nvPr/>
        </p:nvSpPr>
        <p:spPr>
          <a:xfrm>
            <a:off x="728806" y="5904506"/>
            <a:ext cx="2256998" cy="237842"/>
          </a:xfrm>
          <a:prstGeom prst="round2SameRect">
            <a:avLst/>
          </a:prstGeom>
          <a:solidFill>
            <a:srgbClr val="285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algn="ctr"/>
            <a:r>
              <a:rPr lang="ko-KR" altLang="en-US" sz="1321" spc="-55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식별번호 </a:t>
            </a:r>
            <a:r>
              <a:rPr lang="en-US" altLang="ko-KR" sz="1321" spc="-55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23141031</a:t>
            </a:r>
            <a:endParaRPr lang="ko-KR" altLang="en-US" sz="1321" spc="-55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863DEAC-0243-40D8-A94E-435B65414D31}"/>
              </a:ext>
            </a:extLst>
          </p:cNvPr>
          <p:cNvSpPr/>
          <p:nvPr/>
        </p:nvSpPr>
        <p:spPr>
          <a:xfrm>
            <a:off x="3014366" y="5863263"/>
            <a:ext cx="3948645" cy="27866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lvl="2"/>
            <a:r>
              <a:rPr lang="ko-KR" altLang="en-US" sz="121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속도위반 단일차로</a:t>
            </a:r>
            <a:endParaRPr lang="ko-KR" altLang="en-US" sz="1211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119" name="표 118">
            <a:extLst>
              <a:ext uri="{FF2B5EF4-FFF2-40B4-BE49-F238E27FC236}">
                <a16:creationId xmlns:a16="http://schemas.microsoft.com/office/drawing/2014/main" id="{23F5D19D-2A53-43AC-9E86-11EE64C39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036145"/>
              </p:ext>
            </p:extLst>
          </p:nvPr>
        </p:nvGraphicFramePr>
        <p:xfrm>
          <a:off x="728806" y="6139712"/>
          <a:ext cx="6349667" cy="1762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6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3889"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모델명</a:t>
                      </a:r>
                    </a:p>
                  </a:txBody>
                  <a:tcPr marL="79281" marR="79281" marT="19820" marB="1982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구분</a:t>
                      </a:r>
                      <a:r>
                        <a:rPr lang="en-US" altLang="ko-KR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</a:t>
                      </a:r>
                      <a:endParaRPr lang="ko-KR" altLang="en-US" sz="900" u="none" strike="noStrike" kern="1200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규격 및 사양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단위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수량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02">
                <a:tc rowSpan="8">
                  <a:txBody>
                    <a:bodyPr/>
                    <a:lstStyle/>
                    <a:p>
                      <a:pPr marL="0" algn="ctr" defTabSz="1036747" rtl="0" eaLnBrk="1" fontAlgn="ctr" latinLnBrk="1" hangingPunct="1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TOPCAM2016-1LSES</a:t>
                      </a:r>
                    </a:p>
                  </a:txBody>
                  <a:tcPr marL="79281" marR="79281" marT="19820" marB="1982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디지털 카메라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310만 화소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전동줌렌즈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10배 줌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하우징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옥외형(카메라, </a:t>
                      </a:r>
                      <a:r>
                        <a:rPr lang="ko-KR" alt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조명제어모듈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팬/히터 포함)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IR조명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적외선 700nm 이상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전동 팬틸트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Preset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제어장치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Intel CPU 1.8GHz 이상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함체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SUS</a:t>
                      </a: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전원장치 포함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EDE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구조물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암 12m 이하(현장맞춤), 표지판 포함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식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125" name="모서리가 둥근 직사각형 206">
            <a:extLst>
              <a:ext uri="{FF2B5EF4-FFF2-40B4-BE49-F238E27FC236}">
                <a16:creationId xmlns:a16="http://schemas.microsoft.com/office/drawing/2014/main" id="{728DCDEC-90F8-4679-BCA3-C09C30B05DA9}"/>
              </a:ext>
            </a:extLst>
          </p:cNvPr>
          <p:cNvSpPr/>
          <p:nvPr/>
        </p:nvSpPr>
        <p:spPr>
          <a:xfrm>
            <a:off x="728806" y="8145851"/>
            <a:ext cx="2256998" cy="237842"/>
          </a:xfrm>
          <a:prstGeom prst="round2SameRect">
            <a:avLst/>
          </a:prstGeom>
          <a:solidFill>
            <a:srgbClr val="285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algn="ctr"/>
            <a:r>
              <a:rPr lang="ko-KR" altLang="en-US" sz="1321" spc="-55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식별번호 </a:t>
            </a:r>
            <a:r>
              <a:rPr lang="en-US" altLang="ko-KR" sz="1321" spc="-55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23141032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D4386D7-D026-4A36-8366-A02D741A4896}"/>
              </a:ext>
            </a:extLst>
          </p:cNvPr>
          <p:cNvSpPr/>
          <p:nvPr/>
        </p:nvSpPr>
        <p:spPr>
          <a:xfrm>
            <a:off x="3014366" y="8104609"/>
            <a:ext cx="3948645" cy="27866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lvl="2"/>
            <a:r>
              <a:rPr lang="ko-KR" altLang="en-US" sz="121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속도위반 동시차로</a:t>
            </a:r>
          </a:p>
        </p:txBody>
      </p:sp>
      <p:graphicFrame>
        <p:nvGraphicFramePr>
          <p:cNvPr id="127" name="표 126">
            <a:extLst>
              <a:ext uri="{FF2B5EF4-FFF2-40B4-BE49-F238E27FC236}">
                <a16:creationId xmlns:a16="http://schemas.microsoft.com/office/drawing/2014/main" id="{414F08BC-2030-4241-9B53-4D4EADD99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790075"/>
              </p:ext>
            </p:extLst>
          </p:nvPr>
        </p:nvGraphicFramePr>
        <p:xfrm>
          <a:off x="728806" y="8369009"/>
          <a:ext cx="6349667" cy="1762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6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3889"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모델명</a:t>
                      </a:r>
                    </a:p>
                  </a:txBody>
                  <a:tcPr marL="79281" marR="79281" marT="19820" marB="1982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구분</a:t>
                      </a:r>
                      <a:r>
                        <a:rPr lang="en-US" altLang="ko-KR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</a:t>
                      </a:r>
                      <a:endParaRPr lang="ko-KR" altLang="en-US" sz="900" u="none" strike="noStrike" kern="1200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규격 및 사양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단위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수량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02">
                <a:tc rowSpan="8">
                  <a:txBody>
                    <a:bodyPr/>
                    <a:lstStyle/>
                    <a:p>
                      <a:pPr marL="0" algn="ctr" defTabSz="1036747" rtl="0" eaLnBrk="1" fontAlgn="ctr" latinLnBrk="1" hangingPunct="1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TOPCAM2016-2LSES</a:t>
                      </a:r>
                    </a:p>
                  </a:txBody>
                  <a:tcPr marL="79281" marR="79281" marT="19820" marB="1982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디지털 카메라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500만 화소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전동줌렌즈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6배 줌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하우징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옥외형(카메라, 조명제어모듈, 팬/히터 포함)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IR조명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적외선 700nm 이상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전동 </a:t>
                      </a:r>
                      <a:r>
                        <a:rPr lang="ko-KR" alt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팬틸트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Preset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제어장치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Intel CPU 1.8GHz 이상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함체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SUS</a:t>
                      </a: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전원장치 포함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20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EDE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구조물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암 12m 이하(현장맞춤), 표지판 포함 </a:t>
                      </a: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식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19820" marB="1982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160" name="LcS37">
            <a:extLst>
              <a:ext uri="{FF2B5EF4-FFF2-40B4-BE49-F238E27FC236}">
                <a16:creationId xmlns:a16="http://schemas.microsoft.com/office/drawing/2014/main" id="{FB41F59D-98DE-4514-9461-A75A552A0A21}"/>
              </a:ext>
            </a:extLst>
          </p:cNvPr>
          <p:cNvSpPr/>
          <p:nvPr/>
        </p:nvSpPr>
        <p:spPr>
          <a:xfrm>
            <a:off x="969224" y="389646"/>
            <a:ext cx="5891964" cy="39868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65474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15324" eaLnBrk="0" hangingPunct="0">
              <a:buSzPct val="140000"/>
              <a:tabLst>
                <a:tab pos="6040068" algn="l"/>
              </a:tabLst>
              <a:defRPr/>
            </a:pPr>
            <a:r>
              <a:rPr lang="ko-KR" altLang="en-US" sz="1982" spc="-73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2859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  <a:sym typeface="Monotype Sorts"/>
              </a:rPr>
              <a:t>속도위반 단속시스템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93E743-9D16-4E19-ABA1-728F94B96C72}"/>
              </a:ext>
            </a:extLst>
          </p:cNvPr>
          <p:cNvGrpSpPr/>
          <p:nvPr/>
        </p:nvGrpSpPr>
        <p:grpSpPr>
          <a:xfrm>
            <a:off x="1945192" y="1030364"/>
            <a:ext cx="3969877" cy="4652695"/>
            <a:chOff x="1801300" y="1037340"/>
            <a:chExt cx="3397225" cy="39815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E6F11A0-0C70-4DFF-A1E5-18A0C8E5D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1300" y="1037340"/>
              <a:ext cx="3397225" cy="3981548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24097D8-FEE8-498C-B362-D1E9644A7C1F}"/>
                </a:ext>
              </a:extLst>
            </p:cNvPr>
            <p:cNvSpPr/>
            <p:nvPr/>
          </p:nvSpPr>
          <p:spPr>
            <a:xfrm>
              <a:off x="2719916" y="2163233"/>
              <a:ext cx="150283" cy="150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B4D3059-D2E6-49A9-B130-CA7CBA5A7C6F}"/>
                </a:ext>
              </a:extLst>
            </p:cNvPr>
            <p:cNvSpPr txBox="1"/>
            <p:nvPr/>
          </p:nvSpPr>
          <p:spPr>
            <a:xfrm>
              <a:off x="2725076" y="2124037"/>
              <a:ext cx="139699" cy="31598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99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30</a:t>
              </a:r>
              <a:endParaRPr lang="ko-KR" altLang="en-US" sz="99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497588-E4A1-47C9-BC58-76CDE1E5C27A}"/>
              </a:ext>
            </a:extLst>
          </p:cNvPr>
          <p:cNvGrpSpPr/>
          <p:nvPr/>
        </p:nvGrpSpPr>
        <p:grpSpPr>
          <a:xfrm>
            <a:off x="2465352" y="2035675"/>
            <a:ext cx="544481" cy="544277"/>
            <a:chOff x="1778267" y="2104514"/>
            <a:chExt cx="612406" cy="612178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5B1F719-9B86-4AF4-BFD9-5A39E806623E}"/>
                </a:ext>
              </a:extLst>
            </p:cNvPr>
            <p:cNvSpPr/>
            <p:nvPr/>
          </p:nvSpPr>
          <p:spPr>
            <a:xfrm>
              <a:off x="1778267" y="2104514"/>
              <a:ext cx="612406" cy="612178"/>
            </a:xfrm>
            <a:prstGeom prst="ellipse">
              <a:avLst/>
            </a:prstGeom>
            <a:noFill/>
            <a:ln w="28575">
              <a:solidFill>
                <a:srgbClr val="E50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1162B450-2BB0-4577-959B-83E342C9C19B}"/>
                </a:ext>
              </a:extLst>
            </p:cNvPr>
            <p:cNvSpPr/>
            <p:nvPr/>
          </p:nvSpPr>
          <p:spPr>
            <a:xfrm>
              <a:off x="1778267" y="2104514"/>
              <a:ext cx="612406" cy="612178"/>
            </a:xfrm>
            <a:prstGeom prst="ellipse">
              <a:avLst/>
            </a:prstGeom>
            <a:noFill/>
            <a:ln w="63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B8EC57-853F-47C4-8F64-727F174FCE15}"/>
              </a:ext>
            </a:extLst>
          </p:cNvPr>
          <p:cNvGrpSpPr/>
          <p:nvPr/>
        </p:nvGrpSpPr>
        <p:grpSpPr>
          <a:xfrm>
            <a:off x="3442900" y="3801477"/>
            <a:ext cx="1099808" cy="1099399"/>
            <a:chOff x="3016992" y="3499764"/>
            <a:chExt cx="951266" cy="950911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D26B778-247E-4719-9A91-70D17A700356}"/>
                </a:ext>
              </a:extLst>
            </p:cNvPr>
            <p:cNvSpPr/>
            <p:nvPr/>
          </p:nvSpPr>
          <p:spPr>
            <a:xfrm>
              <a:off x="3016992" y="3499764"/>
              <a:ext cx="951266" cy="950911"/>
            </a:xfrm>
            <a:prstGeom prst="ellipse">
              <a:avLst/>
            </a:prstGeom>
            <a:noFill/>
            <a:ln w="28575">
              <a:solidFill>
                <a:srgbClr val="E50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7EA127A-7C2E-4390-870B-6F34F7CC9362}"/>
                </a:ext>
              </a:extLst>
            </p:cNvPr>
            <p:cNvSpPr/>
            <p:nvPr/>
          </p:nvSpPr>
          <p:spPr>
            <a:xfrm>
              <a:off x="3016992" y="3499764"/>
              <a:ext cx="951266" cy="950911"/>
            </a:xfrm>
            <a:prstGeom prst="ellipse">
              <a:avLst/>
            </a:prstGeom>
            <a:noFill/>
            <a:ln w="63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68A3A89B-B7D8-42A5-8164-51F559AB4E4A}"/>
              </a:ext>
            </a:extLst>
          </p:cNvPr>
          <p:cNvSpPr txBox="1"/>
          <p:nvPr/>
        </p:nvSpPr>
        <p:spPr>
          <a:xfrm>
            <a:off x="1017424" y="1776735"/>
            <a:ext cx="964026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</a:t>
            </a:r>
            <a:r>
              <a:rPr lang="en-US" altLang="ko-KR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카메라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2647DB8-7282-4291-A687-BCF80FBA1E9F}"/>
              </a:ext>
            </a:extLst>
          </p:cNvPr>
          <p:cNvSpPr txBox="1"/>
          <p:nvPr/>
        </p:nvSpPr>
        <p:spPr>
          <a:xfrm>
            <a:off x="1092271" y="2626414"/>
            <a:ext cx="814332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전동줌렌즈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F980E65-AB84-4E52-B66E-BBF91D03C3D5}"/>
              </a:ext>
            </a:extLst>
          </p:cNvPr>
          <p:cNvSpPr txBox="1"/>
          <p:nvPr/>
        </p:nvSpPr>
        <p:spPr>
          <a:xfrm>
            <a:off x="1132871" y="3450220"/>
            <a:ext cx="733133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하우징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B1BC57D-B763-4E1B-B89A-3C4A22B3D203}"/>
              </a:ext>
            </a:extLst>
          </p:cNvPr>
          <p:cNvSpPr txBox="1"/>
          <p:nvPr/>
        </p:nvSpPr>
        <p:spPr>
          <a:xfrm>
            <a:off x="1132871" y="4306828"/>
            <a:ext cx="733133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IR</a:t>
            </a:r>
            <a:r>
              <a:rPr lang="ko-KR" altLang="en-US" sz="88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조명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566F67A-8538-41F8-A5F7-CA368CB1624A}"/>
              </a:ext>
            </a:extLst>
          </p:cNvPr>
          <p:cNvSpPr txBox="1"/>
          <p:nvPr/>
        </p:nvSpPr>
        <p:spPr>
          <a:xfrm>
            <a:off x="1040518" y="5201141"/>
            <a:ext cx="917838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전동</a:t>
            </a:r>
            <a:r>
              <a:rPr lang="en-US" altLang="ko-KR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팬틸트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FEF8E6-4A12-4DBB-9DA7-A98DF3E36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005" y="1806536"/>
            <a:ext cx="1190934" cy="94031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2102EE2-6709-42CD-8BC0-4744543C11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32" y="3834732"/>
            <a:ext cx="415560" cy="468186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36966C1-0006-4990-AA57-19A6A6BE7F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70" y="1270953"/>
            <a:ext cx="565236" cy="44289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AA372A1-5A0F-47BF-909D-70FD641BA5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84" y="4619909"/>
            <a:ext cx="510227" cy="594585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76538EE4-9E85-4441-8673-467536CF74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1" y="3043039"/>
            <a:ext cx="545866" cy="377359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F456D7EC-F4AE-4F4C-813C-1657E64D6DE2}"/>
              </a:ext>
            </a:extLst>
          </p:cNvPr>
          <p:cNvSpPr txBox="1"/>
          <p:nvPr/>
        </p:nvSpPr>
        <p:spPr>
          <a:xfrm>
            <a:off x="5053750" y="1270484"/>
            <a:ext cx="693833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구조물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25" name="그림 224" descr="_MG_2885.png">
            <a:extLst>
              <a:ext uri="{FF2B5EF4-FFF2-40B4-BE49-F238E27FC236}">
                <a16:creationId xmlns:a16="http://schemas.microsoft.com/office/drawing/2014/main" id="{948C508C-6A0D-472A-B7D6-24A9F99F90A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79717" y="4505136"/>
            <a:ext cx="956636" cy="565206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4D4A2858-0865-4407-A103-74C5C8A8431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49" y="4400228"/>
            <a:ext cx="610900" cy="775022"/>
          </a:xfrm>
          <a:prstGeom prst="rect">
            <a:avLst/>
          </a:prstGeom>
        </p:spPr>
      </p:pic>
      <p:pic>
        <p:nvPicPr>
          <p:cNvPr id="238" name="그림 2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11" y="2199700"/>
            <a:ext cx="492185" cy="396554"/>
          </a:xfrm>
          <a:prstGeom prst="rect">
            <a:avLst/>
          </a:prstGeom>
        </p:spPr>
      </p:pic>
      <p:pic>
        <p:nvPicPr>
          <p:cNvPr id="240" name="그림 2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64" y="3044555"/>
            <a:ext cx="625924" cy="37878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F456D7EC-F4AE-4F4C-813C-1657E64D6DE2}"/>
              </a:ext>
            </a:extLst>
          </p:cNvPr>
          <p:cNvSpPr txBox="1"/>
          <p:nvPr/>
        </p:nvSpPr>
        <p:spPr>
          <a:xfrm>
            <a:off x="4991142" y="2752290"/>
            <a:ext cx="792995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표지판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716934" y="1189360"/>
            <a:ext cx="1510810" cy="4288357"/>
          </a:xfrm>
          <a:prstGeom prst="roundRect">
            <a:avLst>
              <a:gd name="adj" fmla="val 7781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cxnSp>
        <p:nvCxnSpPr>
          <p:cNvPr id="14" name="꺾인 연결선 13"/>
          <p:cNvCxnSpPr/>
          <p:nvPr/>
        </p:nvCxnSpPr>
        <p:spPr>
          <a:xfrm>
            <a:off x="2262350" y="1537543"/>
            <a:ext cx="475685" cy="475685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4920860" y="1189359"/>
            <a:ext cx="2130754" cy="1847442"/>
          </a:xfrm>
          <a:prstGeom prst="roundRect">
            <a:avLst>
              <a:gd name="adj" fmla="val 5313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54" name="직사각형 53"/>
          <p:cNvSpPr/>
          <p:nvPr/>
        </p:nvSpPr>
        <p:spPr>
          <a:xfrm>
            <a:off x="4880104" y="1317317"/>
            <a:ext cx="50342" cy="475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cxnSp>
        <p:nvCxnSpPr>
          <p:cNvPr id="17" name="꺾인 연결선 16"/>
          <p:cNvCxnSpPr/>
          <p:nvPr/>
        </p:nvCxnSpPr>
        <p:spPr>
          <a:xfrm flipV="1">
            <a:off x="4165300" y="1615989"/>
            <a:ext cx="713527" cy="298672"/>
          </a:xfrm>
          <a:prstGeom prst="bentConnector3">
            <a:avLst>
              <a:gd name="adj1" fmla="val 77665"/>
            </a:avLst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4947709" y="4329524"/>
            <a:ext cx="2104520" cy="1134191"/>
          </a:xfrm>
          <a:prstGeom prst="roundRect">
            <a:avLst>
              <a:gd name="adj" fmla="val 5313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60" name="직사각형 59"/>
          <p:cNvSpPr/>
          <p:nvPr/>
        </p:nvSpPr>
        <p:spPr>
          <a:xfrm>
            <a:off x="4905653" y="4888587"/>
            <a:ext cx="50342" cy="475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80" name="직사각형 79"/>
          <p:cNvSpPr/>
          <p:nvPr/>
        </p:nvSpPr>
        <p:spPr>
          <a:xfrm>
            <a:off x="2233923" y="1325785"/>
            <a:ext cx="50342" cy="475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cxnSp>
        <p:nvCxnSpPr>
          <p:cNvPr id="32" name="꺾인 연결선 31"/>
          <p:cNvCxnSpPr/>
          <p:nvPr/>
        </p:nvCxnSpPr>
        <p:spPr>
          <a:xfrm rot="16200000" flipH="1">
            <a:off x="4465160" y="4683044"/>
            <a:ext cx="356763" cy="515325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5157309" y="5220924"/>
            <a:ext cx="792808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6130612" y="5220924"/>
            <a:ext cx="792808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0D3EC56-7110-4017-B17A-7B6B625B4E2C}"/>
              </a:ext>
            </a:extLst>
          </p:cNvPr>
          <p:cNvSpPr txBox="1"/>
          <p:nvPr/>
        </p:nvSpPr>
        <p:spPr>
          <a:xfrm>
            <a:off x="5298177" y="5199207"/>
            <a:ext cx="522466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함체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ABD65B5-EFE8-42DE-80CB-BD8729D828BE}"/>
              </a:ext>
            </a:extLst>
          </p:cNvPr>
          <p:cNvSpPr txBox="1"/>
          <p:nvPr/>
        </p:nvSpPr>
        <p:spPr>
          <a:xfrm>
            <a:off x="6172143" y="5199207"/>
            <a:ext cx="718386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제어장치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02" y="2201572"/>
            <a:ext cx="501230" cy="4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2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그림 96" descr="_MG_2541.png">
            <a:extLst>
              <a:ext uri="{FF2B5EF4-FFF2-40B4-BE49-F238E27FC236}">
                <a16:creationId xmlns:a16="http://schemas.microsoft.com/office/drawing/2014/main" id="{776ABA4E-7401-4B8D-8136-7A28951B5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0155" y="1173422"/>
            <a:ext cx="1370456" cy="1812489"/>
          </a:xfrm>
          <a:prstGeom prst="rect">
            <a:avLst/>
          </a:prstGeom>
          <a:noFill/>
        </p:spPr>
      </p:pic>
      <p:cxnSp>
        <p:nvCxnSpPr>
          <p:cNvPr id="10" name="직선 연결선 9"/>
          <p:cNvCxnSpPr/>
          <p:nvPr/>
        </p:nvCxnSpPr>
        <p:spPr>
          <a:xfrm>
            <a:off x="2936312" y="2985911"/>
            <a:ext cx="0" cy="2922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rot="5400000">
            <a:off x="3348544" y="1591098"/>
            <a:ext cx="430911" cy="317123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16200000" flipH="1">
            <a:off x="4572850" y="4796289"/>
            <a:ext cx="336943" cy="317123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/>
          <p:nvPr/>
        </p:nvCxnSpPr>
        <p:spPr>
          <a:xfrm flipV="1">
            <a:off x="4448941" y="1615987"/>
            <a:ext cx="436044" cy="396404"/>
          </a:xfrm>
          <a:prstGeom prst="bentConnector3">
            <a:avLst>
              <a:gd name="adj1" fmla="val 77665"/>
            </a:avLst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/>
          <p:cNvSpPr/>
          <p:nvPr/>
        </p:nvSpPr>
        <p:spPr>
          <a:xfrm>
            <a:off x="1095316" y="4985989"/>
            <a:ext cx="792808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382135" y="4985989"/>
            <a:ext cx="792808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1728467" y="4071419"/>
            <a:ext cx="713527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2600289" y="4071419"/>
            <a:ext cx="673887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787931" y="4071419"/>
            <a:ext cx="753167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2786794" y="1808283"/>
            <a:ext cx="556207" cy="29730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439595" y="1810057"/>
            <a:ext cx="626986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68518" y="1810057"/>
            <a:ext cx="626986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2113741" y="1808283"/>
            <a:ext cx="624347" cy="29730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0EDE62-1B11-4E13-92D2-054EE4D7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64" y="956116"/>
            <a:ext cx="4045543" cy="4741375"/>
          </a:xfrm>
          <a:prstGeom prst="rect">
            <a:avLst/>
          </a:prstGeom>
        </p:spPr>
      </p:pic>
      <p:sp>
        <p:nvSpPr>
          <p:cNvPr id="72" name="모서리가 둥근 직사각형 206">
            <a:extLst>
              <a:ext uri="{FF2B5EF4-FFF2-40B4-BE49-F238E27FC236}">
                <a16:creationId xmlns:a16="http://schemas.microsoft.com/office/drawing/2014/main" id="{85F65C8F-B142-483A-AFA6-1BC8A41EE124}"/>
              </a:ext>
            </a:extLst>
          </p:cNvPr>
          <p:cNvSpPr/>
          <p:nvPr/>
        </p:nvSpPr>
        <p:spPr>
          <a:xfrm>
            <a:off x="719706" y="5625974"/>
            <a:ext cx="2253512" cy="237842"/>
          </a:xfrm>
          <a:prstGeom prst="round2SameRect">
            <a:avLst/>
          </a:prstGeom>
          <a:solidFill>
            <a:srgbClr val="285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algn="ctr"/>
            <a:r>
              <a:rPr lang="ko-KR" altLang="en-US" sz="1321" spc="-55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식별번호 </a:t>
            </a:r>
            <a:r>
              <a:rPr lang="en-US" altLang="ko-KR" sz="1321" spc="-55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23141033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E2C595-A45F-4F43-850B-B29777D5BF31}"/>
              </a:ext>
            </a:extLst>
          </p:cNvPr>
          <p:cNvSpPr/>
          <p:nvPr/>
        </p:nvSpPr>
        <p:spPr>
          <a:xfrm>
            <a:off x="3005266" y="5598451"/>
            <a:ext cx="3948645" cy="27866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lvl="2"/>
            <a:r>
              <a:rPr lang="ko-KR" altLang="en-US" sz="121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신호위반 단일차로</a:t>
            </a:r>
          </a:p>
        </p:txBody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C74016A5-6CD8-4F1F-8519-036B9DC71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077284"/>
              </p:ext>
            </p:extLst>
          </p:nvPr>
        </p:nvGraphicFramePr>
        <p:xfrm>
          <a:off x="719705" y="5861588"/>
          <a:ext cx="6343605" cy="19582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4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0633"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모델명</a:t>
                      </a:r>
                    </a:p>
                  </a:txBody>
                  <a:tcPr marL="79281" marR="79281" marT="3964" marB="39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구분</a:t>
                      </a:r>
                      <a:r>
                        <a:rPr lang="en-US" altLang="ko-KR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</a:t>
                      </a:r>
                      <a:endParaRPr lang="ko-KR" altLang="en-US" sz="900" u="none" strike="noStrike" kern="1200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규격 및 사양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단위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/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수량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33">
                <a:tc rowSpan="12">
                  <a:txBody>
                    <a:bodyPr/>
                    <a:lstStyle/>
                    <a:p>
                      <a:pPr marL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TOPCAM2016-1LRES</a:t>
                      </a:r>
                      <a:endParaRPr lang="en-US" altLang="ko-KR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디지털 카메라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310만 화소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보조영상카메라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40만 화소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전동 줌렌즈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10배줌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수동 줌렌즈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DC Iris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하우징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옥외형 (카메라, </a:t>
                      </a:r>
                      <a:r>
                        <a:rPr lang="ko-KR" alt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조명제어모듈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팬/히터 포함)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보조 하우징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옥외형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77722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IR조명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적외선 700nm 이상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85215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전동 팬틸트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Preset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3312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수동 </a:t>
                      </a:r>
                      <a:r>
                        <a:rPr lang="ko-KR" alt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팬틸트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옥외형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892124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제어장치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Intel CPU 1.8GHz 이상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함체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SUS</a:t>
                      </a: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전원장치 포함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EDE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구조물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암 12m 이하(현장맞춤), 표지판 포함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식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79" name="모서리가 둥근 직사각형 206">
            <a:extLst>
              <a:ext uri="{FF2B5EF4-FFF2-40B4-BE49-F238E27FC236}">
                <a16:creationId xmlns:a16="http://schemas.microsoft.com/office/drawing/2014/main" id="{50994E33-59AB-403D-AE55-7F453FF1039D}"/>
              </a:ext>
            </a:extLst>
          </p:cNvPr>
          <p:cNvSpPr/>
          <p:nvPr/>
        </p:nvSpPr>
        <p:spPr>
          <a:xfrm>
            <a:off x="719706" y="7942172"/>
            <a:ext cx="2253512" cy="237842"/>
          </a:xfrm>
          <a:prstGeom prst="round2SameRect">
            <a:avLst/>
          </a:prstGeom>
          <a:solidFill>
            <a:srgbClr val="285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algn="ctr"/>
            <a:r>
              <a:rPr lang="ko-KR" altLang="en-US" sz="1321" spc="-55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식별번호 </a:t>
            </a:r>
            <a:r>
              <a:rPr lang="en-US" altLang="ko-KR" sz="1321" spc="-55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23141061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C9C5F43-0CC3-4D02-841A-7B3E319DED05}"/>
              </a:ext>
            </a:extLst>
          </p:cNvPr>
          <p:cNvSpPr/>
          <p:nvPr/>
        </p:nvSpPr>
        <p:spPr>
          <a:xfrm>
            <a:off x="3005266" y="7933932"/>
            <a:ext cx="3948645" cy="27866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lvl="2"/>
            <a:r>
              <a:rPr lang="ko-KR" altLang="en-US" sz="1211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신호위반 동시차로</a:t>
            </a:r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710683DB-55BA-4107-8D81-166333F46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507555"/>
              </p:ext>
            </p:extLst>
          </p:nvPr>
        </p:nvGraphicFramePr>
        <p:xfrm>
          <a:off x="719705" y="8182481"/>
          <a:ext cx="6343605" cy="19582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4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0633">
                <a:tc>
                  <a:txBody>
                    <a:bodyPr/>
                    <a:lstStyle/>
                    <a:p>
                      <a:pPr marL="0" algn="ctr" defTabSz="6858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모델명</a:t>
                      </a:r>
                    </a:p>
                  </a:txBody>
                  <a:tcPr marL="79281" marR="79281" marT="3964" marB="396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구분</a:t>
                      </a:r>
                      <a:r>
                        <a:rPr lang="en-US" altLang="ko-KR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</a:t>
                      </a:r>
                      <a:endParaRPr lang="ko-KR" altLang="en-US" sz="900" u="none" strike="noStrike" kern="1200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규격 및 사양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단위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kern="1200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수량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33">
                <a:tc rowSpan="12">
                  <a:txBody>
                    <a:bodyPr/>
                    <a:lstStyle/>
                    <a:p>
                      <a:pPr marL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TOPCAM2016-2LRES</a:t>
                      </a:r>
                      <a:endParaRPr lang="en-US" altLang="ko-KR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디지털 카메라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500</a:t>
                      </a: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만 화소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보조영상카메라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40만 화소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전동 줌렌즈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</a:t>
                      </a: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배줌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수동 줌렌즈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DC Iris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하우징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옥외형 (카메라, 조명제어모듈, 팬/히터 포함)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보조 하우징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옥외형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77722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IR조명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적외선 700nm 이상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85215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전동 팬틸트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Preset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73312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수동 팬틸트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옥외형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892124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제어장치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Intel CPU 1.8GHz 이상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함체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SUS</a:t>
                      </a: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전원장치 포함 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6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719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EDE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구조물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암 12m 이하(현장맞춤), 표지판 포함</a:t>
                      </a: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식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9281" marR="79281" marT="3964" marB="3964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85" name="LcS37">
            <a:extLst>
              <a:ext uri="{FF2B5EF4-FFF2-40B4-BE49-F238E27FC236}">
                <a16:creationId xmlns:a16="http://schemas.microsoft.com/office/drawing/2014/main" id="{5F18FE28-78C0-4BCC-9C95-782322648B3B}"/>
              </a:ext>
            </a:extLst>
          </p:cNvPr>
          <p:cNvSpPr/>
          <p:nvPr/>
        </p:nvSpPr>
        <p:spPr>
          <a:xfrm>
            <a:off x="969224" y="389646"/>
            <a:ext cx="5891964" cy="39868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65474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15324" eaLnBrk="0" hangingPunct="0">
              <a:buSzPct val="140000"/>
              <a:tabLst>
                <a:tab pos="6040068" algn="l"/>
              </a:tabLst>
              <a:defRPr/>
            </a:pPr>
            <a:r>
              <a:rPr lang="ko-KR" altLang="en-US" sz="1982" spc="-73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2859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  <a:sym typeface="Monotype Sorts"/>
              </a:rPr>
              <a:t>신호위반 단속시스템</a:t>
            </a: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835AB1F-DEFF-409D-8CCC-F6E12A110BA6}"/>
              </a:ext>
            </a:extLst>
          </p:cNvPr>
          <p:cNvGrpSpPr/>
          <p:nvPr/>
        </p:nvGrpSpPr>
        <p:grpSpPr>
          <a:xfrm>
            <a:off x="3933227" y="4198116"/>
            <a:ext cx="714188" cy="713921"/>
            <a:chOff x="2348880" y="2047141"/>
            <a:chExt cx="364194" cy="364058"/>
          </a:xfrm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DA26964F-87F6-4CEB-941B-C04F2ACCE6F6}"/>
                </a:ext>
              </a:extLst>
            </p:cNvPr>
            <p:cNvSpPr/>
            <p:nvPr/>
          </p:nvSpPr>
          <p:spPr>
            <a:xfrm>
              <a:off x="2348880" y="2047141"/>
              <a:ext cx="364194" cy="364058"/>
            </a:xfrm>
            <a:prstGeom prst="ellipse">
              <a:avLst/>
            </a:prstGeom>
            <a:noFill/>
            <a:ln w="28575">
              <a:solidFill>
                <a:srgbClr val="E50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2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B0230B4E-FDE6-4D52-B03F-712A3FD77399}"/>
                </a:ext>
              </a:extLst>
            </p:cNvPr>
            <p:cNvSpPr/>
            <p:nvPr/>
          </p:nvSpPr>
          <p:spPr>
            <a:xfrm>
              <a:off x="2348880" y="2047141"/>
              <a:ext cx="364194" cy="364058"/>
            </a:xfrm>
            <a:prstGeom prst="ellipse">
              <a:avLst/>
            </a:prstGeom>
            <a:noFill/>
            <a:ln w="63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2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B75DB032-12D6-4EE9-9AFB-77781017A6EA}"/>
              </a:ext>
            </a:extLst>
          </p:cNvPr>
          <p:cNvGrpSpPr/>
          <p:nvPr/>
        </p:nvGrpSpPr>
        <p:grpSpPr>
          <a:xfrm>
            <a:off x="2681522" y="2515416"/>
            <a:ext cx="457571" cy="457402"/>
            <a:chOff x="2348880" y="2047141"/>
            <a:chExt cx="364194" cy="364058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6F7A2C7-0D86-470A-A656-A9365BF8AC08}"/>
                </a:ext>
              </a:extLst>
            </p:cNvPr>
            <p:cNvSpPr/>
            <p:nvPr/>
          </p:nvSpPr>
          <p:spPr>
            <a:xfrm>
              <a:off x="2348880" y="2047141"/>
              <a:ext cx="364194" cy="364058"/>
            </a:xfrm>
            <a:prstGeom prst="ellipse">
              <a:avLst/>
            </a:prstGeom>
            <a:noFill/>
            <a:ln w="28575">
              <a:solidFill>
                <a:srgbClr val="E50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2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1CFFF62-0CA8-4F57-8FC4-FCEF1A2E54C5}"/>
                </a:ext>
              </a:extLst>
            </p:cNvPr>
            <p:cNvSpPr/>
            <p:nvPr/>
          </p:nvSpPr>
          <p:spPr>
            <a:xfrm>
              <a:off x="2348880" y="2047141"/>
              <a:ext cx="364194" cy="364058"/>
            </a:xfrm>
            <a:prstGeom prst="ellipse">
              <a:avLst/>
            </a:prstGeom>
            <a:noFill/>
            <a:ln w="63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2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63356143-1470-4D21-84EA-6220BDECFB44}"/>
              </a:ext>
            </a:extLst>
          </p:cNvPr>
          <p:cNvGrpSpPr/>
          <p:nvPr/>
        </p:nvGrpSpPr>
        <p:grpSpPr>
          <a:xfrm>
            <a:off x="3572200" y="1222191"/>
            <a:ext cx="300721" cy="300608"/>
            <a:chOff x="2348880" y="2047141"/>
            <a:chExt cx="364194" cy="364058"/>
          </a:xfrm>
        </p:grpSpPr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49A24307-F31C-4BBA-9C62-35BC8C76A6F3}"/>
                </a:ext>
              </a:extLst>
            </p:cNvPr>
            <p:cNvSpPr/>
            <p:nvPr/>
          </p:nvSpPr>
          <p:spPr>
            <a:xfrm>
              <a:off x="2348880" y="2047141"/>
              <a:ext cx="364194" cy="364058"/>
            </a:xfrm>
            <a:prstGeom prst="ellipse">
              <a:avLst/>
            </a:prstGeom>
            <a:noFill/>
            <a:ln w="28575">
              <a:solidFill>
                <a:srgbClr val="E500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2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55506CE7-0E2A-4C9B-916B-CBE3EEF21DB0}"/>
                </a:ext>
              </a:extLst>
            </p:cNvPr>
            <p:cNvSpPr/>
            <p:nvPr/>
          </p:nvSpPr>
          <p:spPr>
            <a:xfrm>
              <a:off x="2348880" y="2047141"/>
              <a:ext cx="364194" cy="364058"/>
            </a:xfrm>
            <a:prstGeom prst="ellipse">
              <a:avLst/>
            </a:prstGeom>
            <a:noFill/>
            <a:ln w="63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2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6D28ECE-F942-418C-87B9-C8817E281EFF}"/>
              </a:ext>
            </a:extLst>
          </p:cNvPr>
          <p:cNvSpPr txBox="1"/>
          <p:nvPr/>
        </p:nvSpPr>
        <p:spPr>
          <a:xfrm>
            <a:off x="2115581" y="1782332"/>
            <a:ext cx="625376" cy="3634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881" err="1"/>
              <a:t>보조영상</a:t>
            </a:r>
            <a:r>
              <a:rPr lang="ko-KR" altLang="en-US" sz="881"/>
              <a:t> </a:t>
            </a:r>
            <a:endParaRPr lang="en-US" altLang="ko-KR" sz="881"/>
          </a:p>
          <a:p>
            <a:pPr algn="ctr"/>
            <a:r>
              <a:rPr lang="ko-KR" altLang="en-US" sz="881"/>
              <a:t>카메라</a:t>
            </a:r>
            <a:endParaRPr lang="ko-KR" altLang="en-US" sz="881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6BC15F4-3C8F-41D8-9A9C-DBBCFAB59C8F}"/>
              </a:ext>
            </a:extLst>
          </p:cNvPr>
          <p:cNvSpPr txBox="1"/>
          <p:nvPr/>
        </p:nvSpPr>
        <p:spPr>
          <a:xfrm>
            <a:off x="1360688" y="1782332"/>
            <a:ext cx="787413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881"/>
              <a:t>수동줌렌즈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98CB34C5-1E36-4B0D-AA51-AEF2BA358898}"/>
              </a:ext>
            </a:extLst>
          </p:cNvPr>
          <p:cNvSpPr txBox="1"/>
          <p:nvPr/>
        </p:nvSpPr>
        <p:spPr>
          <a:xfrm>
            <a:off x="581652" y="1782332"/>
            <a:ext cx="978245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881"/>
              <a:t>보조하우징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0F2ED5A-3D37-4D57-8DE8-CCFE8F71BCE3}"/>
              </a:ext>
            </a:extLst>
          </p:cNvPr>
          <p:cNvSpPr txBox="1"/>
          <p:nvPr/>
        </p:nvSpPr>
        <p:spPr>
          <a:xfrm>
            <a:off x="2787576" y="1782332"/>
            <a:ext cx="553575" cy="3634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881"/>
              <a:t>수동</a:t>
            </a:r>
            <a:endParaRPr lang="en-US" altLang="ko-KR" sz="881"/>
          </a:p>
          <a:p>
            <a:pPr algn="ctr"/>
            <a:r>
              <a:rPr lang="ko-KR" altLang="en-US" sz="881"/>
              <a:t>팬틸트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A5A89F3-D901-456A-A2A6-51C0EF871380}"/>
              </a:ext>
            </a:extLst>
          </p:cNvPr>
          <p:cNvSpPr txBox="1"/>
          <p:nvPr/>
        </p:nvSpPr>
        <p:spPr>
          <a:xfrm>
            <a:off x="712869" y="4049135"/>
            <a:ext cx="894610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디지털카메라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D1E5CC9-9091-489A-8E76-DAC46EF5CF1C}"/>
              </a:ext>
            </a:extLst>
          </p:cNvPr>
          <p:cNvSpPr txBox="1"/>
          <p:nvPr/>
        </p:nvSpPr>
        <p:spPr>
          <a:xfrm>
            <a:off x="1664423" y="4049135"/>
            <a:ext cx="844140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전동줌렌즈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DEB34EC-9D91-42E6-9335-E4BE07CFFE5D}"/>
              </a:ext>
            </a:extLst>
          </p:cNvPr>
          <p:cNvSpPr txBox="1"/>
          <p:nvPr/>
        </p:nvSpPr>
        <p:spPr>
          <a:xfrm>
            <a:off x="1042720" y="4961675"/>
            <a:ext cx="892401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하우징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64517B5-17A7-4765-A13C-1AE691279081}"/>
              </a:ext>
            </a:extLst>
          </p:cNvPr>
          <p:cNvSpPr txBox="1"/>
          <p:nvPr/>
        </p:nvSpPr>
        <p:spPr>
          <a:xfrm>
            <a:off x="2557892" y="4049135"/>
            <a:ext cx="766945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IR</a:t>
            </a:r>
            <a:r>
              <a:rPr lang="ko-KR" altLang="en-US" sz="88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조명 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148EB54-33BD-46D8-9369-862151A7A8DC}"/>
              </a:ext>
            </a:extLst>
          </p:cNvPr>
          <p:cNvSpPr txBox="1"/>
          <p:nvPr/>
        </p:nvSpPr>
        <p:spPr>
          <a:xfrm>
            <a:off x="2231301" y="4961675"/>
            <a:ext cx="1117230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전동</a:t>
            </a:r>
            <a:r>
              <a:rPr lang="en-US" altLang="ko-KR" sz="88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88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팬틸트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0BA69BA9-40DB-45A8-8B47-0503F977029E}"/>
              </a:ext>
            </a:extLst>
          </p:cNvPr>
          <p:cNvGrpSpPr/>
          <p:nvPr/>
        </p:nvGrpSpPr>
        <p:grpSpPr>
          <a:xfrm>
            <a:off x="3184879" y="2732047"/>
            <a:ext cx="190252" cy="333251"/>
            <a:chOff x="2546883" y="2212271"/>
            <a:chExt cx="122996" cy="215444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BAC08CF6-0DFA-4C61-A1AE-1B9E830465E0}"/>
                </a:ext>
              </a:extLst>
            </p:cNvPr>
            <p:cNvSpPr/>
            <p:nvPr/>
          </p:nvSpPr>
          <p:spPr>
            <a:xfrm>
              <a:off x="2546883" y="2241044"/>
              <a:ext cx="122996" cy="1040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9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EB9E145-45C2-451D-9BBD-071AC4B1E3D9}"/>
                </a:ext>
              </a:extLst>
            </p:cNvPr>
            <p:cNvSpPr txBox="1"/>
            <p:nvPr/>
          </p:nvSpPr>
          <p:spPr>
            <a:xfrm>
              <a:off x="2555343" y="2212271"/>
              <a:ext cx="95251" cy="21544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99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30</a:t>
              </a:r>
              <a:endParaRPr lang="ko-KR" altLang="en-US" sz="99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7759B6B-DF15-4D67-B3C9-EF2C1D617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42" y="1990108"/>
            <a:ext cx="1222225" cy="965028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DE5F78E1-E665-4C75-B9ED-47E11BB8B5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91" y="3558511"/>
            <a:ext cx="484833" cy="47718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3E9E83E6-F563-4FDF-9E47-9A19F7A7A6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95" y="3572292"/>
            <a:ext cx="517059" cy="40514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A231B0D-0A49-445A-83A6-03121F9B95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53" y="1387752"/>
            <a:ext cx="532551" cy="332311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5B259A32-CBB3-4F90-B982-3B6ECCB54B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91" y="1342820"/>
            <a:ext cx="486370" cy="402414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BA49D090-F819-4668-B75E-99D55CD82D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559" y="1347770"/>
            <a:ext cx="608254" cy="471956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BFB9FECA-7CE2-4CDD-BC36-C0D95F7081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9" y="1390263"/>
            <a:ext cx="569510" cy="371086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AA372A1-5A0F-47BF-909D-70FD641BA5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78" y="4377049"/>
            <a:ext cx="510227" cy="594585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95" y="4458667"/>
            <a:ext cx="726280" cy="34147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9" y="4465862"/>
            <a:ext cx="518400" cy="328742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720325" y="1173879"/>
            <a:ext cx="2641591" cy="1104840"/>
          </a:xfrm>
          <a:prstGeom prst="roundRect">
            <a:avLst>
              <a:gd name="adj" fmla="val 3984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62" name="직사각형 61"/>
          <p:cNvSpPr/>
          <p:nvPr/>
        </p:nvSpPr>
        <p:spPr>
          <a:xfrm>
            <a:off x="3367037" y="1715868"/>
            <a:ext cx="50342" cy="475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4929584" y="1173878"/>
            <a:ext cx="2133726" cy="1874116"/>
          </a:xfrm>
          <a:prstGeom prst="roundRect">
            <a:avLst>
              <a:gd name="adj" fmla="val 3677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71" name="직사각형 70"/>
          <p:cNvSpPr/>
          <p:nvPr/>
        </p:nvSpPr>
        <p:spPr>
          <a:xfrm>
            <a:off x="4879574" y="1317317"/>
            <a:ext cx="50342" cy="475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5157309" y="5220924"/>
            <a:ext cx="792808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6130612" y="5220924"/>
            <a:ext cx="792808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D3EC56-7110-4017-B17A-7B6B625B4E2C}"/>
              </a:ext>
            </a:extLst>
          </p:cNvPr>
          <p:cNvSpPr txBox="1"/>
          <p:nvPr/>
        </p:nvSpPr>
        <p:spPr>
          <a:xfrm>
            <a:off x="5283983" y="5199207"/>
            <a:ext cx="522466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함체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BD65B5-EFE8-42DE-80CB-BD8729D828BE}"/>
              </a:ext>
            </a:extLst>
          </p:cNvPr>
          <p:cNvSpPr txBox="1"/>
          <p:nvPr/>
        </p:nvSpPr>
        <p:spPr>
          <a:xfrm>
            <a:off x="6161983" y="5199207"/>
            <a:ext cx="718386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제어장치</a:t>
            </a:r>
          </a:p>
        </p:txBody>
      </p:sp>
      <p:pic>
        <p:nvPicPr>
          <p:cNvPr id="108" name="그림 107" descr="_MG_2885.png">
            <a:extLst>
              <a:ext uri="{FF2B5EF4-FFF2-40B4-BE49-F238E27FC236}">
                <a16:creationId xmlns:a16="http://schemas.microsoft.com/office/drawing/2014/main" id="{948C508C-6A0D-472A-B7D6-24A9F99F90A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79717" y="4505136"/>
            <a:ext cx="956636" cy="565206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D4A2858-0865-4407-A103-74C5C8A8431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49" y="4400228"/>
            <a:ext cx="610900" cy="775022"/>
          </a:xfrm>
          <a:prstGeom prst="rect">
            <a:avLst/>
          </a:prstGeom>
        </p:spPr>
      </p:pic>
      <p:sp>
        <p:nvSpPr>
          <p:cNvPr id="110" name="모서리가 둥근 직사각형 109"/>
          <p:cNvSpPr/>
          <p:nvPr/>
        </p:nvSpPr>
        <p:spPr>
          <a:xfrm>
            <a:off x="4947709" y="4329524"/>
            <a:ext cx="2104520" cy="1134191"/>
          </a:xfrm>
          <a:prstGeom prst="roundRect">
            <a:avLst>
              <a:gd name="adj" fmla="val 5313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12" name="직사각형 111"/>
          <p:cNvSpPr/>
          <p:nvPr/>
        </p:nvSpPr>
        <p:spPr>
          <a:xfrm>
            <a:off x="4905653" y="4888587"/>
            <a:ext cx="50342" cy="475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20325" y="3321859"/>
            <a:ext cx="2641591" cy="1935586"/>
          </a:xfrm>
          <a:prstGeom prst="roundRect">
            <a:avLst>
              <a:gd name="adj" fmla="val 3984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22" name="직사각형 121"/>
          <p:cNvSpPr/>
          <p:nvPr/>
        </p:nvSpPr>
        <p:spPr>
          <a:xfrm>
            <a:off x="2681522" y="3278119"/>
            <a:ext cx="475685" cy="515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4999986" y="2737322"/>
            <a:ext cx="792808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999986" y="1294148"/>
            <a:ext cx="792808" cy="17853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456D7EC-F4AE-4F4C-813C-1657E64D6DE2}"/>
              </a:ext>
            </a:extLst>
          </p:cNvPr>
          <p:cNvSpPr txBox="1"/>
          <p:nvPr/>
        </p:nvSpPr>
        <p:spPr>
          <a:xfrm>
            <a:off x="4988820" y="1273185"/>
            <a:ext cx="801825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구조물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456D7EC-F4AE-4F4C-813C-1657E64D6DE2}"/>
              </a:ext>
            </a:extLst>
          </p:cNvPr>
          <p:cNvSpPr txBox="1"/>
          <p:nvPr/>
        </p:nvSpPr>
        <p:spPr>
          <a:xfrm>
            <a:off x="5018791" y="2710097"/>
            <a:ext cx="740599" cy="227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표지판</a:t>
            </a:r>
            <a:endParaRPr lang="ko-KR" altLang="en-US" sz="88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99" y="3577771"/>
            <a:ext cx="501230" cy="443087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93" y="3585483"/>
            <a:ext cx="492185" cy="396554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10576" y="380107"/>
            <a:ext cx="464647" cy="46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83729" y="9922470"/>
            <a:ext cx="5868000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83729" y="9649420"/>
            <a:ext cx="5868000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83729" y="9370020"/>
            <a:ext cx="5868000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83729" y="9090620"/>
            <a:ext cx="5868000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83729" y="8811220"/>
            <a:ext cx="5868000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83729" y="8531820"/>
            <a:ext cx="5868000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83729" y="6296620"/>
            <a:ext cx="5868000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83729" y="6017220"/>
            <a:ext cx="5868000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83992"/>
              </p:ext>
            </p:extLst>
          </p:nvPr>
        </p:nvGraphicFramePr>
        <p:xfrm>
          <a:off x="715984" y="1172930"/>
          <a:ext cx="6343605" cy="8965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2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7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물품분류번호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물품식별번호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품명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규격</a:t>
                      </a:r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23146777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TOPCAM2016-4CC, </a:t>
                      </a:r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</a:t>
                      </a:r>
                      <a:r>
                        <a:rPr lang="en-US" altLang="ko-KR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23146778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TOPCAM2016-1CC,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23141031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TOPCAM2016-1LSES,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23141032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TOPCAM2016-2LSES,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23190217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TOPCAM2016-2LSES-1,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23141033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TOPCAM2016-1LRES, </a:t>
                      </a:r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</a:t>
                      </a:r>
                      <a:r>
                        <a:rPr lang="en-US" altLang="ko-KR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23191825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TOPCAM2016-1LRES-2,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23141061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TOPCAM2016-2LRES,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23190218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TOPCAM2016-2LRES-1,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46161516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23146769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차량번호판독기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TOPCAM2016-1LVIS, </a:t>
                      </a:r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차량번호판전체</a:t>
                      </a:r>
                      <a:r>
                        <a:rPr lang="en-US" altLang="ko-KR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1</a:t>
                      </a:r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46161516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23146768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차량번호판독기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TOPCAM2016-2LVIS,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차량번호판전체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2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23623987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TC-SH03S, </a:t>
                      </a:r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속도위반단속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23623988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TC-SH05S,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23623989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TC-SH03R,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23623986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TC-SH05R,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23623560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TC-SH00D,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45121609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23626947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카메라받침대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카메라회전대</a:t>
                      </a:r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b="0" u="none" strike="noStrike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토페스</a:t>
                      </a:r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TP-600PSV, 30kg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23596327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TC-SE54A 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46161516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23621797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차량번호판독기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Flir systems, CA/BFLY-PGE-13E4M-CS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46161516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23621796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차량번호판독기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Flir systems, CA/FL3-GE-28S4M-C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46161516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23621799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차량번호판독기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lang="en-US" sz="900" u="none" strike="noStrike" dirty="0" err="1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Flir</a:t>
                      </a:r>
                      <a:r>
                        <a:rPr 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systems, CA/BFLY-PGE-31S4M-C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46161516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23621798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차량번호판독기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Flir systems, CA/BFLY-PGE-50S5M-C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45121603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22573169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카메라용렌즈또는카메라용필터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CCTV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카메라용렌즈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Spacecom, JP/JZ10100RAI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45121603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22917011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카메라용렌즈또는카메라용필터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CCTV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카메라용렌즈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Spacecom, JP/HD1166R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45121603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23616128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카메라용렌즈또는카메라용필터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CCTV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카메라용렌즈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Spacecom, JP/TAV2812DCIR-MP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41111926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23885219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근접감지기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차량검지기</a:t>
                      </a:r>
                      <a:r>
                        <a:rPr lang="en-US" altLang="ko-KR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바이다</a:t>
                      </a:r>
                      <a:r>
                        <a:rPr lang="en-US" altLang="ko-KR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TP-RN33A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24155133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TC-SH01D,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신호위반단속보조카메라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24155134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TC-SH03S1,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속도위반단속카메라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24155137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TC-SH05S1,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속도위반단속카메라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24155135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TC-SH03R1,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신호위반단속카메라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7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46171685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24155136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무인교통감시장치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TC-SH05R1, </a:t>
                      </a:r>
                      <a:r>
                        <a:rPr lang="ko-KR" altLang="en-US" sz="900" u="none" strike="noStrike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신호위반단속카메라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옵션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8" name="LcS37">
            <a:extLst>
              <a:ext uri="{FF2B5EF4-FFF2-40B4-BE49-F238E27FC236}">
                <a16:creationId xmlns:a16="http://schemas.microsoft.com/office/drawing/2014/main" id="{B22DD01E-FCAE-4F0C-9522-50AF701DBBCA}"/>
              </a:ext>
            </a:extLst>
          </p:cNvPr>
          <p:cNvSpPr/>
          <p:nvPr/>
        </p:nvSpPr>
        <p:spPr>
          <a:xfrm>
            <a:off x="969224" y="389646"/>
            <a:ext cx="5005712" cy="39868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65474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15324" eaLnBrk="0" hangingPunct="0">
              <a:buSzPct val="140000"/>
              <a:tabLst>
                <a:tab pos="6040068" algn="l"/>
              </a:tabLst>
              <a:defRPr/>
            </a:pPr>
            <a:r>
              <a:rPr lang="ko-KR" altLang="en-US" sz="1982" spc="-73" dirty="0" err="1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2859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  <a:sym typeface="Monotype Sorts"/>
              </a:rPr>
              <a:t>무인교통감시장치</a:t>
            </a:r>
            <a:r>
              <a:rPr lang="ko-KR" altLang="en-US" sz="1982" spc="-73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2859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  <a:sym typeface="Monotype Sorts"/>
              </a:rPr>
              <a:t> 조달우수품목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235" y="380107"/>
            <a:ext cx="464647" cy="46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0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90" y="1200498"/>
            <a:ext cx="6068602" cy="59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cS37">
            <a:extLst>
              <a:ext uri="{FF2B5EF4-FFF2-40B4-BE49-F238E27FC236}">
                <a16:creationId xmlns:a16="http://schemas.microsoft.com/office/drawing/2014/main" id="{7D8B1C83-E324-406C-9332-E2938581D307}"/>
              </a:ext>
            </a:extLst>
          </p:cNvPr>
          <p:cNvSpPr/>
          <p:nvPr/>
        </p:nvSpPr>
        <p:spPr>
          <a:xfrm>
            <a:off x="969224" y="374656"/>
            <a:ext cx="5005712" cy="39868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65474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15324" eaLnBrk="0" hangingPunct="0">
              <a:buSzPct val="140000"/>
              <a:tabLst>
                <a:tab pos="6040068" algn="l"/>
              </a:tabLst>
              <a:defRPr/>
            </a:pPr>
            <a:r>
              <a:rPr lang="ko-KR" altLang="en-US" sz="1982" spc="-73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2859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  <a:sym typeface="Monotype Sorts"/>
              </a:rPr>
              <a:t>조달우수 </a:t>
            </a:r>
            <a:r>
              <a:rPr lang="en-US" altLang="ko-KR" sz="1982" spc="-73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2859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  <a:sym typeface="Monotype Sorts"/>
              </a:rPr>
              <a:t>3</a:t>
            </a:r>
            <a:r>
              <a:rPr lang="ko-KR" altLang="en-US" sz="1982" spc="-73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rgbClr val="28599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  <a:sym typeface="Monotype Sorts"/>
              </a:rPr>
              <a:t>자단가  계약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651899C-6233-4A5F-B785-481935BCE4B2}"/>
              </a:ext>
            </a:extLst>
          </p:cNvPr>
          <p:cNvGrpSpPr/>
          <p:nvPr/>
        </p:nvGrpSpPr>
        <p:grpSpPr>
          <a:xfrm>
            <a:off x="731857" y="2002966"/>
            <a:ext cx="6235561" cy="724434"/>
            <a:chOff x="368300" y="1976793"/>
            <a:chExt cx="5662917" cy="65790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09D56F9-6705-44CE-8644-F3F2C56E8D47}"/>
                </a:ext>
              </a:extLst>
            </p:cNvPr>
            <p:cNvSpPr/>
            <p:nvPr/>
          </p:nvSpPr>
          <p:spPr>
            <a:xfrm>
              <a:off x="368300" y="1993899"/>
              <a:ext cx="2133600" cy="238126"/>
            </a:xfrm>
            <a:prstGeom prst="roundRect">
              <a:avLst>
                <a:gd name="adj" fmla="val 50000"/>
              </a:avLst>
            </a:prstGeom>
            <a:solidFill>
              <a:srgbClr val="2859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209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8F9DFF-3112-40B7-B2A7-058C911ED480}"/>
                </a:ext>
              </a:extLst>
            </p:cNvPr>
            <p:cNvSpPr txBox="1"/>
            <p:nvPr/>
          </p:nvSpPr>
          <p:spPr>
            <a:xfrm>
              <a:off x="699439" y="1976793"/>
              <a:ext cx="1351611" cy="2532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defTabSz="1019061" fontAlgn="base" latinLnBrk="0">
                <a:buClr>
                  <a:srgbClr val="969696"/>
                </a:buClr>
                <a:buSzPct val="100000"/>
                <a:tabLst>
                  <a:tab pos="974423" algn="l"/>
                  <a:tab pos="1465030" algn="l"/>
                  <a:tab pos="1953940" algn="l"/>
                  <a:tab pos="2441152" algn="l"/>
                  <a:tab pos="2931759" algn="l"/>
                  <a:tab pos="3418969" algn="l"/>
                  <a:tab pos="3907880" algn="l"/>
                  <a:tab pos="4398487" algn="l"/>
                  <a:tab pos="4885699" algn="l"/>
                  <a:tab pos="5374608" algn="l"/>
                  <a:tab pos="6352426" algn="l"/>
                  <a:tab pos="6841335" algn="l"/>
                  <a:tab pos="7330245" algn="l"/>
                  <a:tab pos="7817457" algn="l"/>
                  <a:tab pos="8306367" algn="l"/>
                  <a:tab pos="8796973" algn="l"/>
                  <a:tab pos="9284186" algn="l"/>
                  <a:tab pos="9773095" algn="l"/>
                  <a:tab pos="10262003" algn="l"/>
                  <a:tab pos="10750914" algn="l"/>
                  <a:tab pos="11239823" algn="l"/>
                  <a:tab pos="11728732" algn="l"/>
                  <a:tab pos="12217642" algn="l"/>
                  <a:tab pos="12704853" algn="l"/>
                  <a:tab pos="13193761" algn="l"/>
                  <a:tab pos="13684369" algn="l"/>
                  <a:tab pos="14171581" algn="l"/>
                  <a:tab pos="14660489" algn="l"/>
                  <a:tab pos="15149400" algn="l"/>
                  <a:tab pos="15636611" algn="l"/>
                </a:tabLst>
                <a:defRPr/>
              </a:pPr>
              <a:r>
                <a:rPr kumimoji="1" lang="ko-KR" altLang="en-US" sz="1212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우수제품제도란</a:t>
              </a:r>
              <a:r>
                <a:rPr kumimoji="1" lang="en-US" altLang="ko-KR" sz="1212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?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F4D7AB-A9EB-4197-8670-27819A81A8C6}"/>
                </a:ext>
              </a:extLst>
            </p:cNvPr>
            <p:cNvSpPr txBox="1"/>
            <p:nvPr/>
          </p:nvSpPr>
          <p:spPr>
            <a:xfrm>
              <a:off x="699439" y="2243149"/>
              <a:ext cx="5331778" cy="391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우수조달제품제도는 조달물자의 품질향상을 위하여 중소기업이 생산한 </a:t>
              </a:r>
              <a:r>
                <a:rPr lang="ko-KR" altLang="en-US" sz="110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제품중</a:t>
              </a:r>
              <a:r>
                <a:rPr lang="ko-KR" altLang="en-US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기술 및 품질이 우수한 제품을 대상으로 엄정한</a:t>
              </a:r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평가를 통해 우수제품으로 </a:t>
              </a: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지정하는 제도</a:t>
              </a:r>
              <a:endParaRPr lang="en-US" altLang="ko-KR" sz="110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35EAA226-51D5-42BE-8F0B-B6E70A7A9301}"/>
                </a:ext>
              </a:extLst>
            </p:cNvPr>
            <p:cNvSpPr/>
            <p:nvPr/>
          </p:nvSpPr>
          <p:spPr>
            <a:xfrm rot="16200000">
              <a:off x="434077" y="1928442"/>
              <a:ext cx="234631" cy="3661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209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AC5CEC-D093-4E5E-8C2A-1D82FE53C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725" y="2030942"/>
              <a:ext cx="201610" cy="167535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9F858FF-B1F6-4DDE-99CD-4AE3EB95143D}"/>
              </a:ext>
            </a:extLst>
          </p:cNvPr>
          <p:cNvGrpSpPr/>
          <p:nvPr/>
        </p:nvGrpSpPr>
        <p:grpSpPr>
          <a:xfrm>
            <a:off x="731856" y="2825746"/>
            <a:ext cx="6502142" cy="720213"/>
            <a:chOff x="368300" y="2648744"/>
            <a:chExt cx="5905016" cy="65407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F2A56B4-9F5B-42DD-B2D8-2F0AB5B26F30}"/>
                </a:ext>
              </a:extLst>
            </p:cNvPr>
            <p:cNvGrpSpPr/>
            <p:nvPr/>
          </p:nvGrpSpPr>
          <p:grpSpPr>
            <a:xfrm>
              <a:off x="368300" y="2648744"/>
              <a:ext cx="5905016" cy="654072"/>
              <a:chOff x="368300" y="1976793"/>
              <a:chExt cx="5905016" cy="65407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2864B34C-3EC7-4851-8C7A-6F88920D51A5}"/>
                  </a:ext>
                </a:extLst>
              </p:cNvPr>
              <p:cNvSpPr/>
              <p:nvPr/>
            </p:nvSpPr>
            <p:spPr>
              <a:xfrm>
                <a:off x="368300" y="1993899"/>
                <a:ext cx="2133600" cy="238126"/>
              </a:xfrm>
              <a:prstGeom prst="roundRect">
                <a:avLst>
                  <a:gd name="adj" fmla="val 50000"/>
                </a:avLst>
              </a:prstGeom>
              <a:solidFill>
                <a:srgbClr val="2859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2209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E01D4F-250E-4810-8B2E-4E4D25766497}"/>
                  </a:ext>
                </a:extLst>
              </p:cNvPr>
              <p:cNvSpPr txBox="1"/>
              <p:nvPr/>
            </p:nvSpPr>
            <p:spPr>
              <a:xfrm>
                <a:off x="699439" y="1976793"/>
                <a:ext cx="1351611" cy="25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 defTabSz="1019061" fontAlgn="base" latinLnBrk="0">
                  <a:buClr>
                    <a:srgbClr val="969696"/>
                  </a:buClr>
                  <a:buSzPct val="100000"/>
                  <a:tabLst>
                    <a:tab pos="974423" algn="l"/>
                    <a:tab pos="1465030" algn="l"/>
                    <a:tab pos="1953940" algn="l"/>
                    <a:tab pos="2441152" algn="l"/>
                    <a:tab pos="2931759" algn="l"/>
                    <a:tab pos="3418969" algn="l"/>
                    <a:tab pos="3907880" algn="l"/>
                    <a:tab pos="4398487" algn="l"/>
                    <a:tab pos="4885699" algn="l"/>
                    <a:tab pos="5374608" algn="l"/>
                    <a:tab pos="6352426" algn="l"/>
                    <a:tab pos="6841335" algn="l"/>
                    <a:tab pos="7330245" algn="l"/>
                    <a:tab pos="7817457" algn="l"/>
                    <a:tab pos="8306367" algn="l"/>
                    <a:tab pos="8796973" algn="l"/>
                    <a:tab pos="9284186" algn="l"/>
                    <a:tab pos="9773095" algn="l"/>
                    <a:tab pos="10262003" algn="l"/>
                    <a:tab pos="10750914" algn="l"/>
                    <a:tab pos="11239823" algn="l"/>
                    <a:tab pos="11728732" algn="l"/>
                    <a:tab pos="12217642" algn="l"/>
                    <a:tab pos="12704853" algn="l"/>
                    <a:tab pos="13193761" algn="l"/>
                    <a:tab pos="13684369" algn="l"/>
                    <a:tab pos="14171581" algn="l"/>
                    <a:tab pos="14660489" algn="l"/>
                    <a:tab pos="15149400" algn="l"/>
                    <a:tab pos="15636611" algn="l"/>
                  </a:tabLst>
                  <a:defRPr/>
                </a:pPr>
                <a:r>
                  <a:rPr kumimoji="1" lang="en-US" altLang="ko-KR" sz="1212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"</a:t>
                </a:r>
                <a:r>
                  <a:rPr kumimoji="1" lang="ko-KR" altLang="en-US" sz="1212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제</a:t>
                </a:r>
                <a:r>
                  <a:rPr kumimoji="1" lang="en-US" altLang="ko-KR" sz="1212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3</a:t>
                </a:r>
                <a:r>
                  <a:rPr kumimoji="1" lang="ko-KR" altLang="en-US" sz="1212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자단가계약</a:t>
                </a:r>
                <a:r>
                  <a:rPr kumimoji="1" lang="en-US" altLang="ko-KR" sz="1212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"</a:t>
                </a:r>
                <a:r>
                  <a:rPr kumimoji="1" lang="ko-KR" altLang="en-US" sz="1212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이란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0FF036-054D-4183-8438-3C67D0615290}"/>
                  </a:ext>
                </a:extLst>
              </p:cNvPr>
              <p:cNvSpPr txBox="1"/>
              <p:nvPr/>
            </p:nvSpPr>
            <p:spPr>
              <a:xfrm>
                <a:off x="699438" y="2239315"/>
                <a:ext cx="5573878" cy="39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/>
                <a:r>
                  <a:rPr lang="ko-KR" altLang="en-US" sz="110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각 수요기관에서 공통적으로 필요로 하는 수요물자를 제조</a:t>
                </a:r>
                <a:r>
                  <a:rPr lang="en-US" altLang="ko-KR" sz="110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․</a:t>
                </a:r>
                <a:r>
                  <a:rPr lang="ko-KR" altLang="en-US" sz="110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구매 및 가공하는 등의 계약을 할 때 미리 단가만을 정하고 각 수요기관의 장이 직접 해당 물자의 납품요구나 납품요구 및 대금 지급을 할 수 있는 계약</a:t>
                </a:r>
              </a:p>
            </p:txBody>
          </p:sp>
          <p:sp>
            <p:nvSpPr>
              <p:cNvPr id="26" name="사각형: 둥근 위쪽 모서리 25">
                <a:extLst>
                  <a:ext uri="{FF2B5EF4-FFF2-40B4-BE49-F238E27FC236}">
                    <a16:creationId xmlns:a16="http://schemas.microsoft.com/office/drawing/2014/main" id="{77D6D1A0-2A83-4735-B1E0-2E286F1E327C}"/>
                  </a:ext>
                </a:extLst>
              </p:cNvPr>
              <p:cNvSpPr/>
              <p:nvPr/>
            </p:nvSpPr>
            <p:spPr>
              <a:xfrm rot="16200000">
                <a:off x="434077" y="1928442"/>
                <a:ext cx="234631" cy="3661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E500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2209"/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72B1C1E-B94E-4DE2-BF65-95B169F04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20" y="2693242"/>
              <a:ext cx="210255" cy="17973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45D8B91-5C10-4A5E-85B1-88195F0C8F6B}"/>
              </a:ext>
            </a:extLst>
          </p:cNvPr>
          <p:cNvGrpSpPr/>
          <p:nvPr/>
        </p:nvGrpSpPr>
        <p:grpSpPr>
          <a:xfrm>
            <a:off x="731857" y="3673023"/>
            <a:ext cx="2349353" cy="281041"/>
            <a:chOff x="368300" y="3548844"/>
            <a:chExt cx="2133600" cy="25523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030742F-7315-4019-9262-003C0F35CEDA}"/>
                </a:ext>
              </a:extLst>
            </p:cNvPr>
            <p:cNvSpPr/>
            <p:nvPr/>
          </p:nvSpPr>
          <p:spPr>
            <a:xfrm>
              <a:off x="368300" y="3565950"/>
              <a:ext cx="2133600" cy="238126"/>
            </a:xfrm>
            <a:prstGeom prst="roundRect">
              <a:avLst>
                <a:gd name="adj" fmla="val 50000"/>
              </a:avLst>
            </a:prstGeom>
            <a:solidFill>
              <a:srgbClr val="2859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209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FCF9C2-0E3E-44E2-B5E1-9392C403CA2C}"/>
                </a:ext>
              </a:extLst>
            </p:cNvPr>
            <p:cNvSpPr txBox="1"/>
            <p:nvPr/>
          </p:nvSpPr>
          <p:spPr>
            <a:xfrm>
              <a:off x="699439" y="3548844"/>
              <a:ext cx="1748128" cy="2532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defTabSz="1019061" fontAlgn="base" latinLnBrk="0">
                <a:buClr>
                  <a:srgbClr val="969696"/>
                </a:buClr>
                <a:buSzPct val="100000"/>
                <a:tabLst>
                  <a:tab pos="974423" algn="l"/>
                  <a:tab pos="1465030" algn="l"/>
                  <a:tab pos="1953940" algn="l"/>
                  <a:tab pos="2441152" algn="l"/>
                  <a:tab pos="2931759" algn="l"/>
                  <a:tab pos="3418969" algn="l"/>
                  <a:tab pos="3907880" algn="l"/>
                  <a:tab pos="4398487" algn="l"/>
                  <a:tab pos="4885699" algn="l"/>
                  <a:tab pos="5374608" algn="l"/>
                  <a:tab pos="6352426" algn="l"/>
                  <a:tab pos="6841335" algn="l"/>
                  <a:tab pos="7330245" algn="l"/>
                  <a:tab pos="7817457" algn="l"/>
                  <a:tab pos="8306367" algn="l"/>
                  <a:tab pos="8796973" algn="l"/>
                  <a:tab pos="9284186" algn="l"/>
                  <a:tab pos="9773095" algn="l"/>
                  <a:tab pos="10262003" algn="l"/>
                  <a:tab pos="10750914" algn="l"/>
                  <a:tab pos="11239823" algn="l"/>
                  <a:tab pos="11728732" algn="l"/>
                  <a:tab pos="12217642" algn="l"/>
                  <a:tab pos="12704853" algn="l"/>
                  <a:tab pos="13193761" algn="l"/>
                  <a:tab pos="13684369" algn="l"/>
                  <a:tab pos="14171581" algn="l"/>
                  <a:tab pos="14660489" algn="l"/>
                  <a:tab pos="15149400" algn="l"/>
                  <a:tab pos="15636611" algn="l"/>
                </a:tabLst>
                <a:defRPr/>
              </a:pPr>
              <a:r>
                <a:rPr kumimoji="1" lang="ko-KR" altLang="en-US" sz="1212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“제</a:t>
              </a:r>
              <a:r>
                <a:rPr kumimoji="1" lang="en-US" altLang="ko-KR" sz="1212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</a:t>
              </a:r>
              <a:r>
                <a:rPr kumimoji="1" lang="ko-KR" altLang="en-US" sz="1212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자단가 계약 및 처리절차”</a:t>
              </a:r>
            </a:p>
          </p:txBody>
        </p:sp>
        <p:sp>
          <p:nvSpPr>
            <p:cNvPr id="32" name="사각형: 둥근 위쪽 모서리 31">
              <a:extLst>
                <a:ext uri="{FF2B5EF4-FFF2-40B4-BE49-F238E27FC236}">
                  <a16:creationId xmlns:a16="http://schemas.microsoft.com/office/drawing/2014/main" id="{5AEA4E96-2B72-4DBE-825A-DD204C91F425}"/>
                </a:ext>
              </a:extLst>
            </p:cNvPr>
            <p:cNvSpPr/>
            <p:nvPr/>
          </p:nvSpPr>
          <p:spPr>
            <a:xfrm rot="16200000">
              <a:off x="434077" y="3500493"/>
              <a:ext cx="234631" cy="3661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5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209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C9CD3E4-2618-483F-B29D-248BA8A1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203" y="3596950"/>
              <a:ext cx="231215" cy="180270"/>
            </a:xfrm>
            <a:prstGeom prst="rect">
              <a:avLst/>
            </a:prstGeom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B3F3C01-07B1-4A0B-9E7B-8CFDAC57A5D3}"/>
              </a:ext>
            </a:extLst>
          </p:cNvPr>
          <p:cNvGrpSpPr/>
          <p:nvPr/>
        </p:nvGrpSpPr>
        <p:grpSpPr>
          <a:xfrm>
            <a:off x="1237619" y="4017932"/>
            <a:ext cx="5790815" cy="1509003"/>
            <a:chOff x="827616" y="3655817"/>
            <a:chExt cx="5259014" cy="137042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5B4E6B-4459-44DA-87E2-87C12E45574F}"/>
                </a:ext>
              </a:extLst>
            </p:cNvPr>
            <p:cNvSpPr txBox="1"/>
            <p:nvPr/>
          </p:nvSpPr>
          <p:spPr>
            <a:xfrm>
              <a:off x="928408" y="3655817"/>
              <a:ext cx="5158222" cy="137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spcAft>
                  <a:spcPts val="330"/>
                </a:spcAft>
              </a:pP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</a:t>
              </a: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자를 위한 단가계약 체결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-</a:t>
              </a: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나라장터 종합쇼핑몰에상품등록</a:t>
              </a:r>
            </a:p>
            <a:p>
              <a:pPr latinLnBrk="0">
                <a:spcAft>
                  <a:spcPts val="330"/>
                </a:spcAft>
              </a:pP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나라장터를 통해 수요기관에서 요구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전산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</a:p>
            <a:p>
              <a:pPr latinLnBrk="0">
                <a:spcAft>
                  <a:spcPts val="330"/>
                </a:spcAft>
              </a:pP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계약이행 및 납품 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계약업체는 수요기관에 해당물품 납품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</a:p>
            <a:p>
              <a:pPr latinLnBrk="0">
                <a:spcAft>
                  <a:spcPts val="330"/>
                </a:spcAft>
              </a:pP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물품인수후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수요기관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에 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계약업체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에서 나라장터를 통해 검사검수요청</a:t>
              </a:r>
            </a:p>
            <a:p>
              <a:pPr latinLnBrk="0">
                <a:spcAft>
                  <a:spcPts val="330"/>
                </a:spcAft>
              </a:pP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수요기관에서 검사및 검수후 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물품납품 영수증을 나라장터를 통해 발급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</a:p>
            <a:p>
              <a:pPr latinLnBrk="0">
                <a:spcAft>
                  <a:spcPts val="330"/>
                </a:spcAft>
              </a:pP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계약업체에서는 하자증권발행후 수요기관에 대금청구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전산</a:t>
              </a:r>
              <a:r>
                <a:rPr lang="en-US" altLang="ko-KR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</a:p>
            <a:p>
              <a:pPr latinLnBrk="0">
                <a:spcAft>
                  <a:spcPts val="330"/>
                </a:spcAft>
              </a:pPr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계약업체에 대금지급후 종결</a:t>
              </a: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BF1C97A-782B-4EF5-A74A-BA4769F3C875}"/>
                </a:ext>
              </a:extLst>
            </p:cNvPr>
            <p:cNvGrpSpPr/>
            <p:nvPr/>
          </p:nvGrpSpPr>
          <p:grpSpPr>
            <a:xfrm>
              <a:off x="827616" y="3706431"/>
              <a:ext cx="150283" cy="1299420"/>
              <a:chOff x="827617" y="3725481"/>
              <a:chExt cx="147108" cy="127196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79517055-2851-476F-9146-9317F492C33C}"/>
                  </a:ext>
                </a:extLst>
              </p:cNvPr>
              <p:cNvSpPr/>
              <p:nvPr/>
            </p:nvSpPr>
            <p:spPr>
              <a:xfrm>
                <a:off x="827617" y="3725481"/>
                <a:ext cx="147108" cy="14710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56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1</a:t>
                </a:r>
                <a:endParaRPr kumimoji="1" lang="ko-KR" altLang="en-US" sz="1156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C4E0742F-1DB9-4B3B-9A0E-E26B7D368E40}"/>
                  </a:ext>
                </a:extLst>
              </p:cNvPr>
              <p:cNvSpPr/>
              <p:nvPr/>
            </p:nvSpPr>
            <p:spPr>
              <a:xfrm>
                <a:off x="827617" y="3912957"/>
                <a:ext cx="147108" cy="14710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56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2</a:t>
                </a:r>
                <a:endParaRPr kumimoji="1" lang="ko-KR" altLang="en-US" sz="1156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2A93E2B8-6993-4F42-B3DC-262C3E8D3676}"/>
                  </a:ext>
                </a:extLst>
              </p:cNvPr>
              <p:cNvSpPr/>
              <p:nvPr/>
            </p:nvSpPr>
            <p:spPr>
              <a:xfrm>
                <a:off x="827617" y="4100434"/>
                <a:ext cx="147108" cy="14710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56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3</a:t>
                </a:r>
                <a:endParaRPr kumimoji="1" lang="ko-KR" altLang="en-US" sz="1156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F8EA35E-401C-4E92-A995-805FB7A2D88F}"/>
                  </a:ext>
                </a:extLst>
              </p:cNvPr>
              <p:cNvSpPr/>
              <p:nvPr/>
            </p:nvSpPr>
            <p:spPr>
              <a:xfrm>
                <a:off x="827617" y="4287910"/>
                <a:ext cx="147108" cy="14710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56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4</a:t>
                </a:r>
                <a:endParaRPr kumimoji="1" lang="ko-KR" altLang="en-US" sz="1156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3A6C09CD-7862-4D67-8A4C-EF001C0FCFEA}"/>
                  </a:ext>
                </a:extLst>
              </p:cNvPr>
              <p:cNvSpPr/>
              <p:nvPr/>
            </p:nvSpPr>
            <p:spPr>
              <a:xfrm>
                <a:off x="827617" y="4475386"/>
                <a:ext cx="147108" cy="14710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56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5</a:t>
                </a:r>
                <a:endParaRPr kumimoji="1" lang="ko-KR" altLang="en-US" sz="1156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B01535FC-2A49-4861-B9DB-3AD219CCCB8F}"/>
                  </a:ext>
                </a:extLst>
              </p:cNvPr>
              <p:cNvSpPr/>
              <p:nvPr/>
            </p:nvSpPr>
            <p:spPr>
              <a:xfrm>
                <a:off x="827617" y="4662862"/>
                <a:ext cx="147108" cy="14710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56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6</a:t>
                </a:r>
                <a:endParaRPr kumimoji="1" lang="ko-KR" altLang="en-US" sz="1156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C277A707-5241-46E4-AA93-1E17D2F83560}"/>
                  </a:ext>
                </a:extLst>
              </p:cNvPr>
              <p:cNvSpPr/>
              <p:nvPr/>
            </p:nvSpPr>
            <p:spPr>
              <a:xfrm>
                <a:off x="827617" y="4850340"/>
                <a:ext cx="147108" cy="14710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56" spc="-97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7</a:t>
                </a:r>
                <a:endParaRPr kumimoji="1" lang="ko-KR" altLang="en-US" sz="1156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6306701-213F-42B2-BDC6-EB84B39E0D8B}"/>
              </a:ext>
            </a:extLst>
          </p:cNvPr>
          <p:cNvGrpSpPr/>
          <p:nvPr/>
        </p:nvGrpSpPr>
        <p:grpSpPr>
          <a:xfrm>
            <a:off x="1808784" y="7362860"/>
            <a:ext cx="1982999" cy="450525"/>
            <a:chOff x="1360078" y="6744318"/>
            <a:chExt cx="1800890" cy="40915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983A691-1098-4997-9E52-D135518C2659}"/>
                </a:ext>
              </a:extLst>
            </p:cNvPr>
            <p:cNvSpPr txBox="1"/>
            <p:nvPr/>
          </p:nvSpPr>
          <p:spPr>
            <a:xfrm>
              <a:off x="1360078" y="6915768"/>
              <a:ext cx="1800890" cy="2377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http://shopping.g2b.go.kr/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3F69812-07FD-486B-AB26-597D509BE7FF}"/>
                </a:ext>
              </a:extLst>
            </p:cNvPr>
            <p:cNvSpPr txBox="1"/>
            <p:nvPr/>
          </p:nvSpPr>
          <p:spPr>
            <a:xfrm>
              <a:off x="1360078" y="6744318"/>
              <a:ext cx="1800890" cy="2532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12" spc="-97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28599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나라장터종합쇼핑몰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F115B9A-FF78-43CC-9E61-6B0728FF06DA}"/>
              </a:ext>
            </a:extLst>
          </p:cNvPr>
          <p:cNvGrpSpPr/>
          <p:nvPr/>
        </p:nvGrpSpPr>
        <p:grpSpPr>
          <a:xfrm>
            <a:off x="2099548" y="6160500"/>
            <a:ext cx="1400423" cy="1187692"/>
            <a:chOff x="1551185" y="5652380"/>
            <a:chExt cx="1400650" cy="118788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B067096-BD22-4AC5-9CDF-F35D61C0415C}"/>
                </a:ext>
              </a:extLst>
            </p:cNvPr>
            <p:cNvGrpSpPr/>
            <p:nvPr/>
          </p:nvGrpSpPr>
          <p:grpSpPr>
            <a:xfrm>
              <a:off x="1551185" y="5652380"/>
              <a:ext cx="1400650" cy="1187884"/>
              <a:chOff x="-2044808" y="2126140"/>
              <a:chExt cx="2071167" cy="1756548"/>
            </a:xfrm>
          </p:grpSpPr>
          <p:pic>
            <p:nvPicPr>
              <p:cNvPr id="63" name="Picture 16" descr="모니터png에 대한 이미지 검색결과">
                <a:extLst>
                  <a:ext uri="{FF2B5EF4-FFF2-40B4-BE49-F238E27FC236}">
                    <a16:creationId xmlns:a16="http://schemas.microsoft.com/office/drawing/2014/main" id="{F87B6FEA-095B-4334-B173-37EE90128C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81" b="30758"/>
              <a:stretch/>
            </p:blipFill>
            <p:spPr bwMode="auto">
              <a:xfrm>
                <a:off x="-2044808" y="2638425"/>
                <a:ext cx="2071167" cy="825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1F4CBDA-B5D8-4EE2-8376-F1D22BE069EB}"/>
                  </a:ext>
                </a:extLst>
              </p:cNvPr>
              <p:cNvGrpSpPr/>
              <p:nvPr/>
            </p:nvGrpSpPr>
            <p:grpSpPr>
              <a:xfrm>
                <a:off x="-2044808" y="2126140"/>
                <a:ext cx="2071167" cy="1756548"/>
                <a:chOff x="-2044808" y="2126140"/>
                <a:chExt cx="2071167" cy="1756548"/>
              </a:xfrm>
            </p:grpSpPr>
            <p:pic>
              <p:nvPicPr>
                <p:cNvPr id="65" name="Picture 16" descr="모니터png에 대한 이미지 검색결과">
                  <a:extLst>
                    <a:ext uri="{FF2B5EF4-FFF2-40B4-BE49-F238E27FC236}">
                      <a16:creationId xmlns:a16="http://schemas.microsoft.com/office/drawing/2014/main" id="{B3B2E62D-DEE5-4E9E-8DFE-8B28300127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996"/>
                <a:stretch/>
              </p:blipFill>
              <p:spPr bwMode="auto">
                <a:xfrm>
                  <a:off x="-2044808" y="3463925"/>
                  <a:ext cx="2071167" cy="4187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 descr="모니터png에 대한 이미지 검색결과">
                  <a:extLst>
                    <a:ext uri="{FF2B5EF4-FFF2-40B4-BE49-F238E27FC236}">
                      <a16:creationId xmlns:a16="http://schemas.microsoft.com/office/drawing/2014/main" id="{8CF45622-5F0A-4919-BEB4-1EC6D7F24B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2018"/>
                <a:stretch/>
              </p:blipFill>
              <p:spPr bwMode="auto">
                <a:xfrm>
                  <a:off x="-2044808" y="2126140"/>
                  <a:ext cx="2071167" cy="2895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16" descr="모니터png에 대한 이미지 검색결과">
                  <a:extLst>
                    <a:ext uri="{FF2B5EF4-FFF2-40B4-BE49-F238E27FC236}">
                      <a16:creationId xmlns:a16="http://schemas.microsoft.com/office/drawing/2014/main" id="{339E2A0E-764E-45DF-AAB2-D44B5F8131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730" b="50296"/>
                <a:stretch/>
              </p:blipFill>
              <p:spPr bwMode="auto">
                <a:xfrm>
                  <a:off x="-2044808" y="2415725"/>
                  <a:ext cx="2071167" cy="7335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ED31281-3444-46F2-9BB2-258B957F5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586" r="2718" b="23612"/>
            <a:stretch/>
          </p:blipFill>
          <p:spPr>
            <a:xfrm>
              <a:off x="1618310" y="5727755"/>
              <a:ext cx="1278467" cy="753532"/>
            </a:xfrm>
            <a:prstGeom prst="rect">
              <a:avLst/>
            </a:prstGeom>
          </p:spPr>
        </p:pic>
      </p:grpSp>
      <p:sp>
        <p:nvSpPr>
          <p:cNvPr id="73" name="화살표: 왼쪽/오른쪽 72">
            <a:extLst>
              <a:ext uri="{FF2B5EF4-FFF2-40B4-BE49-F238E27FC236}">
                <a16:creationId xmlns:a16="http://schemas.microsoft.com/office/drawing/2014/main" id="{B30BECC4-9548-46A9-9B99-017E001FC83E}"/>
              </a:ext>
            </a:extLst>
          </p:cNvPr>
          <p:cNvSpPr/>
          <p:nvPr/>
        </p:nvSpPr>
        <p:spPr>
          <a:xfrm>
            <a:off x="3680920" y="6621684"/>
            <a:ext cx="2132598" cy="321638"/>
          </a:xfrm>
          <a:prstGeom prst="leftRightArrow">
            <a:avLst>
              <a:gd name="adj1" fmla="val 67391"/>
              <a:gd name="adj2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AF6E85E-5121-4671-9B09-0F90D173FA88}"/>
              </a:ext>
            </a:extLst>
          </p:cNvPr>
          <p:cNvSpPr txBox="1"/>
          <p:nvPr/>
        </p:nvSpPr>
        <p:spPr>
          <a:xfrm>
            <a:off x="4125869" y="6655416"/>
            <a:ext cx="1224053" cy="244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9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쇼핑몰 제품 구매</a:t>
            </a:r>
          </a:p>
        </p:txBody>
      </p:sp>
      <p:sp>
        <p:nvSpPr>
          <p:cNvPr id="77" name="자유형: 도형 103">
            <a:extLst>
              <a:ext uri="{FF2B5EF4-FFF2-40B4-BE49-F238E27FC236}">
                <a16:creationId xmlns:a16="http://schemas.microsoft.com/office/drawing/2014/main" id="{41315E30-3943-479C-AFF9-5CFA08B86206}"/>
              </a:ext>
            </a:extLst>
          </p:cNvPr>
          <p:cNvSpPr>
            <a:spLocks noChangeAspect="1"/>
          </p:cNvSpPr>
          <p:nvPr/>
        </p:nvSpPr>
        <p:spPr bwMode="auto">
          <a:xfrm rot="10800000" flipH="1" flipV="1">
            <a:off x="5972052" y="6282144"/>
            <a:ext cx="866032" cy="976871"/>
          </a:xfrm>
          <a:custGeom>
            <a:avLst/>
            <a:gdLst>
              <a:gd name="connsiteX0" fmla="*/ 895444 w 1820736"/>
              <a:gd name="connsiteY0" fmla="*/ 0 h 2053760"/>
              <a:gd name="connsiteX1" fmla="*/ 912027 w 1820736"/>
              <a:gd name="connsiteY1" fmla="*/ 0 h 2053760"/>
              <a:gd name="connsiteX2" fmla="*/ 928609 w 1820736"/>
              <a:gd name="connsiteY2" fmla="*/ 0 h 2053760"/>
              <a:gd name="connsiteX3" fmla="*/ 945192 w 1820736"/>
              <a:gd name="connsiteY3" fmla="*/ 3313 h 2053760"/>
              <a:gd name="connsiteX4" fmla="*/ 961773 w 1820736"/>
              <a:gd name="connsiteY4" fmla="*/ 6626 h 2053760"/>
              <a:gd name="connsiteX5" fmla="*/ 975040 w 1820736"/>
              <a:gd name="connsiteY5" fmla="*/ 13250 h 2053760"/>
              <a:gd name="connsiteX6" fmla="*/ 1757723 w 1820736"/>
              <a:gd name="connsiteY6" fmla="*/ 463753 h 2053760"/>
              <a:gd name="connsiteX7" fmla="*/ 1770990 w 1820736"/>
              <a:gd name="connsiteY7" fmla="*/ 473690 h 2053760"/>
              <a:gd name="connsiteX8" fmla="*/ 1780939 w 1820736"/>
              <a:gd name="connsiteY8" fmla="*/ 483628 h 2053760"/>
              <a:gd name="connsiteX9" fmla="*/ 1794204 w 1820736"/>
              <a:gd name="connsiteY9" fmla="*/ 496877 h 2053760"/>
              <a:gd name="connsiteX10" fmla="*/ 1804155 w 1820736"/>
              <a:gd name="connsiteY10" fmla="*/ 513440 h 2053760"/>
              <a:gd name="connsiteX11" fmla="*/ 1810787 w 1820736"/>
              <a:gd name="connsiteY11" fmla="*/ 530003 h 2053760"/>
              <a:gd name="connsiteX12" fmla="*/ 1817420 w 1820736"/>
              <a:gd name="connsiteY12" fmla="*/ 543253 h 2053760"/>
              <a:gd name="connsiteX13" fmla="*/ 1820736 w 1820736"/>
              <a:gd name="connsiteY13" fmla="*/ 559816 h 2053760"/>
              <a:gd name="connsiteX14" fmla="*/ 1820736 w 1820736"/>
              <a:gd name="connsiteY14" fmla="*/ 576378 h 2053760"/>
              <a:gd name="connsiteX15" fmla="*/ 1820736 w 1820736"/>
              <a:gd name="connsiteY15" fmla="*/ 1477382 h 2053760"/>
              <a:gd name="connsiteX16" fmla="*/ 1820736 w 1820736"/>
              <a:gd name="connsiteY16" fmla="*/ 1493945 h 2053760"/>
              <a:gd name="connsiteX17" fmla="*/ 1817420 w 1820736"/>
              <a:gd name="connsiteY17" fmla="*/ 1510507 h 2053760"/>
              <a:gd name="connsiteX18" fmla="*/ 1810787 w 1820736"/>
              <a:gd name="connsiteY18" fmla="*/ 1523757 h 2053760"/>
              <a:gd name="connsiteX19" fmla="*/ 1804155 w 1820736"/>
              <a:gd name="connsiteY19" fmla="*/ 1540320 h 2053760"/>
              <a:gd name="connsiteX20" fmla="*/ 1794204 w 1820736"/>
              <a:gd name="connsiteY20" fmla="*/ 1556883 h 2053760"/>
              <a:gd name="connsiteX21" fmla="*/ 1780939 w 1820736"/>
              <a:gd name="connsiteY21" fmla="*/ 1570133 h 2053760"/>
              <a:gd name="connsiteX22" fmla="*/ 1770990 w 1820736"/>
              <a:gd name="connsiteY22" fmla="*/ 1580070 h 2053760"/>
              <a:gd name="connsiteX23" fmla="*/ 1757723 w 1820736"/>
              <a:gd name="connsiteY23" fmla="*/ 1590008 h 2053760"/>
              <a:gd name="connsiteX24" fmla="*/ 975040 w 1820736"/>
              <a:gd name="connsiteY24" fmla="*/ 2040510 h 2053760"/>
              <a:gd name="connsiteX25" fmla="*/ 961773 w 1820736"/>
              <a:gd name="connsiteY25" fmla="*/ 2047136 h 2053760"/>
              <a:gd name="connsiteX26" fmla="*/ 945192 w 1820736"/>
              <a:gd name="connsiteY26" fmla="*/ 2050447 h 2053760"/>
              <a:gd name="connsiteX27" fmla="*/ 928609 w 1820736"/>
              <a:gd name="connsiteY27" fmla="*/ 2053760 h 2053760"/>
              <a:gd name="connsiteX28" fmla="*/ 912027 w 1820736"/>
              <a:gd name="connsiteY28" fmla="*/ 2053760 h 2053760"/>
              <a:gd name="connsiteX29" fmla="*/ 895444 w 1820736"/>
              <a:gd name="connsiteY29" fmla="*/ 2053760 h 2053760"/>
              <a:gd name="connsiteX30" fmla="*/ 875546 w 1820736"/>
              <a:gd name="connsiteY30" fmla="*/ 2050447 h 2053760"/>
              <a:gd name="connsiteX31" fmla="*/ 862280 w 1820736"/>
              <a:gd name="connsiteY31" fmla="*/ 2047136 h 2053760"/>
              <a:gd name="connsiteX32" fmla="*/ 845698 w 1820736"/>
              <a:gd name="connsiteY32" fmla="*/ 2040510 h 2053760"/>
              <a:gd name="connsiteX33" fmla="*/ 66329 w 1820736"/>
              <a:gd name="connsiteY33" fmla="*/ 1590008 h 2053760"/>
              <a:gd name="connsiteX34" fmla="*/ 53064 w 1820736"/>
              <a:gd name="connsiteY34" fmla="*/ 1580070 h 2053760"/>
              <a:gd name="connsiteX35" fmla="*/ 39797 w 1820736"/>
              <a:gd name="connsiteY35" fmla="*/ 1570133 h 2053760"/>
              <a:gd name="connsiteX36" fmla="*/ 29849 w 1820736"/>
              <a:gd name="connsiteY36" fmla="*/ 1556883 h 2053760"/>
              <a:gd name="connsiteX37" fmla="*/ 19900 w 1820736"/>
              <a:gd name="connsiteY37" fmla="*/ 1540320 h 2053760"/>
              <a:gd name="connsiteX38" fmla="*/ 13267 w 1820736"/>
              <a:gd name="connsiteY38" fmla="*/ 1523757 h 2053760"/>
              <a:gd name="connsiteX39" fmla="*/ 6633 w 1820736"/>
              <a:gd name="connsiteY39" fmla="*/ 1510507 h 2053760"/>
              <a:gd name="connsiteX40" fmla="*/ 3317 w 1820736"/>
              <a:gd name="connsiteY40" fmla="*/ 1493945 h 2053760"/>
              <a:gd name="connsiteX41" fmla="*/ 0 w 1820736"/>
              <a:gd name="connsiteY41" fmla="*/ 1477382 h 2053760"/>
              <a:gd name="connsiteX42" fmla="*/ 0 w 1820736"/>
              <a:gd name="connsiteY42" fmla="*/ 576378 h 2053760"/>
              <a:gd name="connsiteX43" fmla="*/ 3317 w 1820736"/>
              <a:gd name="connsiteY43" fmla="*/ 559816 h 2053760"/>
              <a:gd name="connsiteX44" fmla="*/ 6633 w 1820736"/>
              <a:gd name="connsiteY44" fmla="*/ 543253 h 2053760"/>
              <a:gd name="connsiteX45" fmla="*/ 13267 w 1820736"/>
              <a:gd name="connsiteY45" fmla="*/ 530003 h 2053760"/>
              <a:gd name="connsiteX46" fmla="*/ 19900 w 1820736"/>
              <a:gd name="connsiteY46" fmla="*/ 513440 h 2053760"/>
              <a:gd name="connsiteX47" fmla="*/ 29849 w 1820736"/>
              <a:gd name="connsiteY47" fmla="*/ 496877 h 2053760"/>
              <a:gd name="connsiteX48" fmla="*/ 39797 w 1820736"/>
              <a:gd name="connsiteY48" fmla="*/ 483628 h 2053760"/>
              <a:gd name="connsiteX49" fmla="*/ 53064 w 1820736"/>
              <a:gd name="connsiteY49" fmla="*/ 473690 h 2053760"/>
              <a:gd name="connsiteX50" fmla="*/ 66329 w 1820736"/>
              <a:gd name="connsiteY50" fmla="*/ 463753 h 2053760"/>
              <a:gd name="connsiteX51" fmla="*/ 845698 w 1820736"/>
              <a:gd name="connsiteY51" fmla="*/ 13250 h 2053760"/>
              <a:gd name="connsiteX52" fmla="*/ 862280 w 1820736"/>
              <a:gd name="connsiteY52" fmla="*/ 6626 h 2053760"/>
              <a:gd name="connsiteX53" fmla="*/ 875546 w 1820736"/>
              <a:gd name="connsiteY53" fmla="*/ 3313 h 20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20736" h="2053760">
                <a:moveTo>
                  <a:pt x="895444" y="0"/>
                </a:moveTo>
                <a:lnTo>
                  <a:pt x="912027" y="0"/>
                </a:lnTo>
                <a:lnTo>
                  <a:pt x="928609" y="0"/>
                </a:lnTo>
                <a:lnTo>
                  <a:pt x="945192" y="3313"/>
                </a:lnTo>
                <a:lnTo>
                  <a:pt x="961773" y="6626"/>
                </a:lnTo>
                <a:lnTo>
                  <a:pt x="975040" y="13250"/>
                </a:lnTo>
                <a:lnTo>
                  <a:pt x="1757723" y="463753"/>
                </a:lnTo>
                <a:lnTo>
                  <a:pt x="1770990" y="473690"/>
                </a:lnTo>
                <a:lnTo>
                  <a:pt x="1780939" y="483628"/>
                </a:lnTo>
                <a:lnTo>
                  <a:pt x="1794204" y="496877"/>
                </a:lnTo>
                <a:lnTo>
                  <a:pt x="1804155" y="513440"/>
                </a:lnTo>
                <a:lnTo>
                  <a:pt x="1810787" y="530003"/>
                </a:lnTo>
                <a:lnTo>
                  <a:pt x="1817420" y="543253"/>
                </a:lnTo>
                <a:lnTo>
                  <a:pt x="1820736" y="559816"/>
                </a:lnTo>
                <a:lnTo>
                  <a:pt x="1820736" y="576378"/>
                </a:lnTo>
                <a:lnTo>
                  <a:pt x="1820736" y="1477382"/>
                </a:lnTo>
                <a:lnTo>
                  <a:pt x="1820736" y="1493945"/>
                </a:lnTo>
                <a:lnTo>
                  <a:pt x="1817420" y="1510507"/>
                </a:lnTo>
                <a:lnTo>
                  <a:pt x="1810787" y="1523757"/>
                </a:lnTo>
                <a:lnTo>
                  <a:pt x="1804155" y="1540320"/>
                </a:lnTo>
                <a:lnTo>
                  <a:pt x="1794204" y="1556883"/>
                </a:lnTo>
                <a:lnTo>
                  <a:pt x="1780939" y="1570133"/>
                </a:lnTo>
                <a:lnTo>
                  <a:pt x="1770990" y="1580070"/>
                </a:lnTo>
                <a:lnTo>
                  <a:pt x="1757723" y="1590008"/>
                </a:lnTo>
                <a:lnTo>
                  <a:pt x="975040" y="2040510"/>
                </a:lnTo>
                <a:lnTo>
                  <a:pt x="961773" y="2047136"/>
                </a:lnTo>
                <a:lnTo>
                  <a:pt x="945192" y="2050447"/>
                </a:lnTo>
                <a:lnTo>
                  <a:pt x="928609" y="2053760"/>
                </a:lnTo>
                <a:lnTo>
                  <a:pt x="912027" y="2053760"/>
                </a:lnTo>
                <a:lnTo>
                  <a:pt x="895444" y="2053760"/>
                </a:lnTo>
                <a:lnTo>
                  <a:pt x="875546" y="2050447"/>
                </a:lnTo>
                <a:lnTo>
                  <a:pt x="862280" y="2047136"/>
                </a:lnTo>
                <a:lnTo>
                  <a:pt x="845698" y="2040510"/>
                </a:lnTo>
                <a:lnTo>
                  <a:pt x="66329" y="1590008"/>
                </a:lnTo>
                <a:lnTo>
                  <a:pt x="53064" y="1580070"/>
                </a:lnTo>
                <a:lnTo>
                  <a:pt x="39797" y="1570133"/>
                </a:lnTo>
                <a:lnTo>
                  <a:pt x="29849" y="1556883"/>
                </a:lnTo>
                <a:lnTo>
                  <a:pt x="19900" y="1540320"/>
                </a:lnTo>
                <a:lnTo>
                  <a:pt x="13267" y="1523757"/>
                </a:lnTo>
                <a:lnTo>
                  <a:pt x="6633" y="1510507"/>
                </a:lnTo>
                <a:lnTo>
                  <a:pt x="3317" y="1493945"/>
                </a:lnTo>
                <a:lnTo>
                  <a:pt x="0" y="1477382"/>
                </a:lnTo>
                <a:lnTo>
                  <a:pt x="0" y="576378"/>
                </a:lnTo>
                <a:lnTo>
                  <a:pt x="3317" y="559816"/>
                </a:lnTo>
                <a:lnTo>
                  <a:pt x="6633" y="543253"/>
                </a:lnTo>
                <a:lnTo>
                  <a:pt x="13267" y="530003"/>
                </a:lnTo>
                <a:lnTo>
                  <a:pt x="19900" y="513440"/>
                </a:lnTo>
                <a:lnTo>
                  <a:pt x="29849" y="496877"/>
                </a:lnTo>
                <a:lnTo>
                  <a:pt x="39797" y="483628"/>
                </a:lnTo>
                <a:lnTo>
                  <a:pt x="53064" y="473690"/>
                </a:lnTo>
                <a:lnTo>
                  <a:pt x="66329" y="463753"/>
                </a:lnTo>
                <a:lnTo>
                  <a:pt x="845698" y="13250"/>
                </a:lnTo>
                <a:lnTo>
                  <a:pt x="862280" y="6626"/>
                </a:lnTo>
                <a:lnTo>
                  <a:pt x="875546" y="3313"/>
                </a:lnTo>
                <a:close/>
              </a:path>
            </a:pathLst>
          </a:custGeom>
          <a:solidFill>
            <a:srgbClr val="9BBCE5"/>
          </a:solidFill>
          <a:ln w="3175">
            <a:noFill/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 defTabSz="954022">
              <a:buSzPct val="80000"/>
            </a:pPr>
            <a:endParaRPr lang="ko-KR" altLang="en-US" sz="1690" spc="-32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78" name="Rectangle 328">
            <a:extLst>
              <a:ext uri="{FF2B5EF4-FFF2-40B4-BE49-F238E27FC236}">
                <a16:creationId xmlns:a16="http://schemas.microsoft.com/office/drawing/2014/main" id="{2FBC9948-00E5-4D0F-9BB8-B01F6137F3CA}"/>
              </a:ext>
            </a:extLst>
          </p:cNvPr>
          <p:cNvSpPr>
            <a:spLocks noChangeArrowheads="1"/>
          </p:cNvSpPr>
          <p:nvPr/>
        </p:nvSpPr>
        <p:spPr bwMode="gray">
          <a:xfrm rot="10800000" flipH="1" flipV="1">
            <a:off x="6123710" y="6668950"/>
            <a:ext cx="562718" cy="2032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lvl="1" algn="ctr" defTabSz="965968" fontAlgn="base">
              <a:buClr>
                <a:srgbClr val="0069AA"/>
              </a:buClr>
              <a:buSzPct val="100000"/>
            </a:pPr>
            <a:r>
              <a:rPr lang="ko-KR" altLang="en-US" sz="1321" spc="-53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수요기관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805757-45BD-4454-88C8-02775A39AC84}"/>
              </a:ext>
            </a:extLst>
          </p:cNvPr>
          <p:cNvSpPr/>
          <p:nvPr/>
        </p:nvSpPr>
        <p:spPr>
          <a:xfrm>
            <a:off x="3263146" y="6112976"/>
            <a:ext cx="372914" cy="3729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F37057ED-7D67-40AF-8337-AB78DEA5D8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lum bright="100000"/>
          </a:blip>
          <a:srcRect t="10090" r="85494" b="80940"/>
          <a:stretch/>
        </p:blipFill>
        <p:spPr>
          <a:xfrm>
            <a:off x="3327075" y="6114940"/>
            <a:ext cx="314905" cy="37694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E99EBF7-53D4-4E90-8C3F-34CB22084422}"/>
              </a:ext>
            </a:extLst>
          </p:cNvPr>
          <p:cNvSpPr txBox="1"/>
          <p:nvPr/>
        </p:nvSpPr>
        <p:spPr>
          <a:xfrm>
            <a:off x="3587580" y="6117534"/>
            <a:ext cx="1072125" cy="29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321">
                <a:ln>
                  <a:solidFill>
                    <a:srgbClr val="969696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One Click</a:t>
            </a:r>
            <a:endParaRPr kumimoji="1" lang="ko-KR" altLang="en-US" sz="1321">
              <a:ln>
                <a:solidFill>
                  <a:srgbClr val="969696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9F077AA-2F2D-49F7-A652-09D2505E3D5C}"/>
              </a:ext>
            </a:extLst>
          </p:cNvPr>
          <p:cNvGrpSpPr/>
          <p:nvPr/>
        </p:nvGrpSpPr>
        <p:grpSpPr>
          <a:xfrm>
            <a:off x="619218" y="5691721"/>
            <a:ext cx="6441102" cy="432298"/>
            <a:chOff x="279756" y="3852487"/>
            <a:chExt cx="5849582" cy="392598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EC295615-5735-4DD5-8D0C-77FDC12CEB3F}"/>
                </a:ext>
              </a:extLst>
            </p:cNvPr>
            <p:cNvCxnSpPr>
              <a:cxnSpLocks/>
            </p:cNvCxnSpPr>
            <p:nvPr/>
          </p:nvCxnSpPr>
          <p:spPr>
            <a:xfrm>
              <a:off x="1505666" y="4059071"/>
              <a:ext cx="462367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37885A-4572-4FC9-B18E-35140C0F0205}"/>
                </a:ext>
              </a:extLst>
            </p:cNvPr>
            <p:cNvSpPr txBox="1"/>
            <p:nvPr/>
          </p:nvSpPr>
          <p:spPr>
            <a:xfrm>
              <a:off x="279756" y="3852487"/>
              <a:ext cx="3233465" cy="39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9">
                  <a:solidFill>
                    <a:srgbClr val="E5006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제</a:t>
              </a:r>
              <a:r>
                <a:rPr lang="en-US" altLang="ko-KR" sz="1321"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3</a:t>
              </a:r>
              <a:r>
                <a:rPr lang="ko-KR" altLang="en-US" sz="1321"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자 단가계약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4838B8F-9A0D-44CF-AC13-9C0EFB517E54}"/>
              </a:ext>
            </a:extLst>
          </p:cNvPr>
          <p:cNvGrpSpPr/>
          <p:nvPr/>
        </p:nvGrpSpPr>
        <p:grpSpPr>
          <a:xfrm>
            <a:off x="619218" y="7996704"/>
            <a:ext cx="6441102" cy="432298"/>
            <a:chOff x="279756" y="3852487"/>
            <a:chExt cx="5849582" cy="392598"/>
          </a:xfrm>
        </p:grpSpPr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EAF8E61C-CEF7-4EC5-91DE-A3B5A96E18D2}"/>
                </a:ext>
              </a:extLst>
            </p:cNvPr>
            <p:cNvCxnSpPr>
              <a:cxnSpLocks/>
            </p:cNvCxnSpPr>
            <p:nvPr/>
          </p:nvCxnSpPr>
          <p:spPr>
            <a:xfrm>
              <a:off x="3080084" y="4059071"/>
              <a:ext cx="30492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3FC3A8C-638A-4705-A441-8A0A195FBE8D}"/>
                </a:ext>
              </a:extLst>
            </p:cNvPr>
            <p:cNvSpPr txBox="1"/>
            <p:nvPr/>
          </p:nvSpPr>
          <p:spPr>
            <a:xfrm>
              <a:off x="279756" y="3852487"/>
              <a:ext cx="3233465" cy="39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9">
                  <a:solidFill>
                    <a:srgbClr val="E5006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제</a:t>
              </a:r>
              <a:r>
                <a:rPr lang="en-US" altLang="ko-KR" sz="1321"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3</a:t>
              </a:r>
              <a:r>
                <a:rPr lang="ko-KR" altLang="en-US" sz="1321"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pitchFamily="34" charset="0"/>
                </a:rPr>
                <a:t>자 단가계약과 다수공급자계약의 차이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54587D1-9617-4335-BB4F-3263C9237B02}"/>
              </a:ext>
            </a:extLst>
          </p:cNvPr>
          <p:cNvSpPr/>
          <p:nvPr/>
        </p:nvSpPr>
        <p:spPr>
          <a:xfrm>
            <a:off x="739441" y="1195589"/>
            <a:ext cx="6301651" cy="651594"/>
          </a:xfrm>
          <a:prstGeom prst="rect">
            <a:avLst/>
          </a:prstGeom>
          <a:noFill/>
          <a:ln w="38100">
            <a:solidFill>
              <a:srgbClr val="CED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9"/>
          </a:p>
        </p:txBody>
      </p:sp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25FF8866-C80F-4B34-8024-FA972401A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176290"/>
              </p:ext>
            </p:extLst>
          </p:nvPr>
        </p:nvGraphicFramePr>
        <p:xfrm>
          <a:off x="721959" y="8514871"/>
          <a:ext cx="6338361" cy="1610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2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7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7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76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구분</a:t>
                      </a: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제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3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자단가계약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none" strike="noStrike" kern="120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u="none" strike="noStrike" kern="120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우수조</a:t>
                      </a:r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달물품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수요기관 요청 단가계약 등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다수공급자계약</a:t>
                      </a: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marL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계약방법</a:t>
                      </a:r>
                      <a:endParaRPr lang="en-US" altLang="ko-KR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FontTx/>
                        <a:buNone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경쟁</a:t>
                      </a: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수의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FontTx/>
                        <a:buNone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경쟁</a:t>
                      </a: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marL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kern="1200" smtClean="0"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계약수량</a:t>
                      </a:r>
                      <a:endParaRPr lang="en-US" altLang="ko-KR" sz="900" u="none" strike="noStrike" kern="1200"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FontTx/>
                        <a:buNone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구매결의 시 결정 수량</a:t>
                      </a: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FontTx/>
                        <a:buNone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업체 제시 수량</a:t>
                      </a: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marL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계약자</a:t>
                      </a:r>
                      <a:endParaRPr lang="en-US" altLang="ko-KR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FontTx/>
                        <a:buNone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단일 업체</a:t>
                      </a: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FontTx/>
                        <a:buNone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다수업체</a:t>
                      </a: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개사 이상</a:t>
                      </a: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899">
                <a:tc>
                  <a:txBody>
                    <a:bodyPr/>
                    <a:lstStyle/>
                    <a:p>
                      <a:pPr marL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가격할인</a:t>
                      </a:r>
                      <a:endParaRPr lang="en-US" altLang="ko-KR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FontTx/>
                        <a:buNone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다량납품 할인</a:t>
                      </a: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우수조달물품에 限함</a:t>
                      </a: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FontTx/>
                        <a:buNone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다량납품 할인</a:t>
                      </a:r>
                      <a:endParaRPr lang="en-US" altLang="ko-KR" sz="900" u="none" strike="noStrike" kern="1200">
                        <a:solidFill>
                          <a:schemeClr val="dk1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할인행사</a:t>
                      </a: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marL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가격인하</a:t>
                      </a:r>
                      <a:endParaRPr lang="en-US" altLang="ko-KR" sz="900" u="none" strike="noStrike" kern="1200"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FontTx/>
                        <a:buNone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계약 후 </a:t>
                      </a: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90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 이후</a:t>
                      </a: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수시로 가능</a:t>
                      </a: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marL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단계 경쟁</a:t>
                      </a:r>
                      <a:endParaRPr lang="en-US" altLang="ko-KR" sz="900" u="none" strike="noStrike" kern="1200" dirty="0">
                        <a:solidFill>
                          <a:schemeClr val="dk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39640" marR="39640" marT="7917" marB="0" anchor="ctr">
                    <a:lnL w="12700" cmpd="sng">
                      <a:noFill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FontTx/>
                        <a:buNone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없음</a:t>
                      </a: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FontTx/>
                        <a:buNone/>
                      </a:pPr>
                      <a:r>
                        <a:rPr lang="en-US" altLang="ko-KR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회 납품요구 금액이 일정금액 이상</a:t>
                      </a:r>
                    </a:p>
                  </a:txBody>
                  <a:tcPr marL="39640" marR="39640" marT="7917" marB="0" anchor="ctr">
                    <a:lnL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A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6961A7-27C9-4B39-B312-DC4C193414D7}"/>
              </a:ext>
            </a:extLst>
          </p:cNvPr>
          <p:cNvGrpSpPr/>
          <p:nvPr/>
        </p:nvGrpSpPr>
        <p:grpSpPr>
          <a:xfrm>
            <a:off x="2872189" y="1416807"/>
            <a:ext cx="2619764" cy="214105"/>
            <a:chOff x="2325824" y="1288282"/>
            <a:chExt cx="2379177" cy="1944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618D0F-6E70-4FB9-B27D-B68FC8F42B9A}"/>
                </a:ext>
              </a:extLst>
            </p:cNvPr>
            <p:cNvSpPr txBox="1"/>
            <p:nvPr/>
          </p:nvSpPr>
          <p:spPr>
            <a:xfrm>
              <a:off x="2325824" y="1288282"/>
              <a:ext cx="2379177" cy="194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9640" tIns="0" rIns="39640" bIns="0" rtlCol="0" anchor="ctr">
              <a:noAutofit/>
            </a:bodyPr>
            <a:lstStyle/>
            <a:p>
              <a:r>
                <a:rPr lang="ko-KR" altLang="en-US" sz="991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전체</a:t>
              </a:r>
              <a:r>
                <a:rPr lang="en-US" altLang="ko-KR" sz="991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z="991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세부품명</a:t>
              </a:r>
              <a:r>
                <a:rPr lang="en-US" altLang="ko-KR" sz="991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91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규격</a:t>
              </a:r>
              <a:r>
                <a:rPr lang="en-US" altLang="ko-KR" sz="991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991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업체명 등</a:t>
              </a:r>
              <a:r>
                <a:rPr lang="en-US" altLang="ko-KR" sz="991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           </a:t>
              </a:r>
              <a:r>
                <a:rPr lang="ko-KR" altLang="en-US" sz="991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토페스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496261F-11D4-45D5-8750-6A2CD0E1816A}"/>
                </a:ext>
              </a:extLst>
            </p:cNvPr>
            <p:cNvGrpSpPr/>
            <p:nvPr/>
          </p:nvGrpSpPr>
          <p:grpSpPr>
            <a:xfrm>
              <a:off x="4006344" y="1318508"/>
              <a:ext cx="129292" cy="129292"/>
              <a:chOff x="3465004" y="956556"/>
              <a:chExt cx="176919" cy="176919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AC7AF177-4C20-4E9E-9BEA-D2EFC00D7917}"/>
                  </a:ext>
                </a:extLst>
              </p:cNvPr>
              <p:cNvSpPr/>
              <p:nvPr/>
            </p:nvSpPr>
            <p:spPr>
              <a:xfrm>
                <a:off x="3465004" y="956556"/>
                <a:ext cx="176919" cy="176919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09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DC77E661-646A-43FC-B621-627782FB1D0D}"/>
                  </a:ext>
                </a:extLst>
              </p:cNvPr>
              <p:cNvSpPr/>
              <p:nvPr/>
            </p:nvSpPr>
            <p:spPr>
              <a:xfrm>
                <a:off x="3494088" y="1012826"/>
                <a:ext cx="123825" cy="68263"/>
              </a:xfrm>
              <a:custGeom>
                <a:avLst/>
                <a:gdLst>
                  <a:gd name="connsiteX0" fmla="*/ 0 w 133351"/>
                  <a:gd name="connsiteY0" fmla="*/ 3175 h 68263"/>
                  <a:gd name="connsiteX1" fmla="*/ 65088 w 133351"/>
                  <a:gd name="connsiteY1" fmla="*/ 68263 h 68263"/>
                  <a:gd name="connsiteX2" fmla="*/ 133351 w 133351"/>
                  <a:gd name="connsiteY2" fmla="*/ 0 h 6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51" h="68263">
                    <a:moveTo>
                      <a:pt x="0" y="3175"/>
                    </a:moveTo>
                    <a:lnTo>
                      <a:pt x="65088" y="68263"/>
                    </a:lnTo>
                    <a:lnTo>
                      <a:pt x="133351" y="0"/>
                    </a:lnTo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0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78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A45223-27B8-4179-A25E-DA47E2C25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" y="0"/>
            <a:ext cx="7774679" cy="1090771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D62674-5A36-4E82-A91D-2321CFBC77C1}"/>
              </a:ext>
            </a:extLst>
          </p:cNvPr>
          <p:cNvSpPr/>
          <p:nvPr/>
        </p:nvSpPr>
        <p:spPr>
          <a:xfrm>
            <a:off x="4199619" y="4432397"/>
            <a:ext cx="3478851" cy="672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05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(12187) </a:t>
            </a:r>
            <a:r>
              <a:rPr lang="ko-KR" altLang="en-US" sz="105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lang="ko-KR" altLang="en-US" sz="105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남양주시 </a:t>
            </a:r>
            <a:r>
              <a:rPr lang="ko-KR" altLang="en-US" sz="105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화도읍</a:t>
            </a:r>
            <a:r>
              <a:rPr lang="ko-KR" altLang="en-US" sz="105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녹촌로</a:t>
            </a:r>
            <a:r>
              <a:rPr lang="ko-KR" altLang="en-US" sz="105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106</a:t>
            </a:r>
            <a:r>
              <a:rPr lang="ko-KR" altLang="en-US" sz="1050" dirty="0" err="1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번길</a:t>
            </a:r>
            <a:r>
              <a:rPr lang="ko-KR" altLang="en-US" sz="105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31</a:t>
            </a:r>
          </a:p>
          <a:p>
            <a:pPr>
              <a:lnSpc>
                <a:spcPct val="120000"/>
              </a:lnSpc>
            </a:pPr>
            <a:r>
              <a:rPr lang="en-US" altLang="ko-KR" sz="1050" spc="77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Tel</a:t>
            </a:r>
            <a:r>
              <a:rPr lang="en-US" altLang="ko-KR" sz="105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.031-594-2524</a:t>
            </a:r>
          </a:p>
          <a:p>
            <a:pPr>
              <a:lnSpc>
                <a:spcPct val="120000"/>
              </a:lnSpc>
            </a:pPr>
            <a:r>
              <a:rPr lang="en-US" altLang="ko-KR" sz="105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Fax.031-511-8286</a:t>
            </a:r>
            <a:endParaRPr lang="en-US" altLang="ko-KR" sz="105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38BA8F-67AF-453D-A5D7-5091D6E3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56" y="4046121"/>
            <a:ext cx="1404653" cy="2504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D62674-5A36-4E82-A91D-2321CFBC77C1}"/>
              </a:ext>
            </a:extLst>
          </p:cNvPr>
          <p:cNvSpPr/>
          <p:nvPr/>
        </p:nvSpPr>
        <p:spPr>
          <a:xfrm>
            <a:off x="4014645" y="5015586"/>
            <a:ext cx="1687945" cy="317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07105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WWW.topes.com</a:t>
            </a:r>
            <a:endParaRPr lang="en-US" altLang="ko-KR" sz="1100" dirty="0">
              <a:solidFill>
                <a:srgbClr val="07105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374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25578</TotalTime>
  <Words>1114</Words>
  <Application>Microsoft Office PowerPoint</Application>
  <PresentationFormat>사용자 지정</PresentationFormat>
  <Paragraphs>501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9" baseType="lpstr">
      <vt:lpstr>KoPubWorld돋움체 Bold</vt:lpstr>
      <vt:lpstr>KoPubWorld돋움체 Medium</vt:lpstr>
      <vt:lpstr>KoPub돋움체 Bold</vt:lpstr>
      <vt:lpstr>KoPub돋움체 Light</vt:lpstr>
      <vt:lpstr>KoPub돋움체 Medium</vt:lpstr>
      <vt:lpstr>Monotype Sorts</vt:lpstr>
      <vt:lpstr>나눔스퀘어 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정일화</dc:creator>
  <cp:lastModifiedBy>정승아</cp:lastModifiedBy>
  <cp:revision>263</cp:revision>
  <cp:lastPrinted>2021-08-25T00:25:07Z</cp:lastPrinted>
  <dcterms:created xsi:type="dcterms:W3CDTF">2021-05-26T00:43:12Z</dcterms:created>
  <dcterms:modified xsi:type="dcterms:W3CDTF">2022-06-17T08:21:09Z</dcterms:modified>
</cp:coreProperties>
</file>